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317" r:id="rId3"/>
    <p:sldId id="318" r:id="rId4"/>
    <p:sldId id="319" r:id="rId5"/>
    <p:sldId id="257" r:id="rId6"/>
    <p:sldId id="258" r:id="rId7"/>
    <p:sldId id="259" r:id="rId8"/>
    <p:sldId id="260" r:id="rId9"/>
    <p:sldId id="261" r:id="rId10"/>
    <p:sldId id="262" r:id="rId11"/>
    <p:sldId id="266" r:id="rId12"/>
    <p:sldId id="263" r:id="rId13"/>
    <p:sldId id="264" r:id="rId14"/>
    <p:sldId id="301" r:id="rId15"/>
    <p:sldId id="289" r:id="rId16"/>
    <p:sldId id="302" r:id="rId17"/>
    <p:sldId id="268" r:id="rId18"/>
    <p:sldId id="269" r:id="rId19"/>
    <p:sldId id="305" r:id="rId20"/>
    <p:sldId id="270" r:id="rId21"/>
    <p:sldId id="265" r:id="rId22"/>
    <p:sldId id="271" r:id="rId23"/>
    <p:sldId id="272" r:id="rId24"/>
    <p:sldId id="273" r:id="rId25"/>
    <p:sldId id="310" r:id="rId26"/>
    <p:sldId id="281" r:id="rId27"/>
    <p:sldId id="320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60A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49" autoAdjust="0"/>
    <p:restoredTop sz="89800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863E-FA77-44F6-925D-7ABA920B75B4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1CC7-D801-4C16-8042-603BFF2EB7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3497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863E-FA77-44F6-925D-7ABA920B75B4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1CC7-D801-4C16-8042-603BFF2EB7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3532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863E-FA77-44F6-925D-7ABA920B75B4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1CC7-D801-4C16-8042-603BFF2EB7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1611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863E-FA77-44F6-925D-7ABA920B75B4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1CC7-D801-4C16-8042-603BFF2EB7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74275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863E-FA77-44F6-925D-7ABA920B75B4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1CC7-D801-4C16-8042-603BFF2EB7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60366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863E-FA77-44F6-925D-7ABA920B75B4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1CC7-D801-4C16-8042-603BFF2EB7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00143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863E-FA77-44F6-925D-7ABA920B75B4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1CC7-D801-4C16-8042-603BFF2EB7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4969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863E-FA77-44F6-925D-7ABA920B75B4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1CC7-D801-4C16-8042-603BFF2EB7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0812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863E-FA77-44F6-925D-7ABA920B75B4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1CC7-D801-4C16-8042-603BFF2EB7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6327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863E-FA77-44F6-925D-7ABA920B75B4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1CC7-D801-4C16-8042-603BFF2EB7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9695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863E-FA77-44F6-925D-7ABA920B75B4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1CC7-D801-4C16-8042-603BFF2EB7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9068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9863E-FA77-44F6-925D-7ABA920B75B4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1CC7-D801-4C16-8042-603BFF2EB7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0179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2D877AB-D0D1-4B46-BDD0-38E3C95F3C68}"/>
              </a:ext>
            </a:extLst>
          </p:cNvPr>
          <p:cNvSpPr txBox="1">
            <a:spLocks/>
          </p:cNvSpPr>
          <p:nvPr/>
        </p:nvSpPr>
        <p:spPr>
          <a:xfrm>
            <a:off x="457200" y="263691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La gestione della crisi epilettica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4C062853-7212-CD47-B848-247F444957CB}"/>
              </a:ext>
            </a:extLst>
          </p:cNvPr>
          <p:cNvSpPr>
            <a:spLocks noGrp="1"/>
          </p:cNvSpPr>
          <p:nvPr/>
        </p:nvSpPr>
        <p:spPr bwMode="auto">
          <a:xfrm>
            <a:off x="714375" y="4725144"/>
            <a:ext cx="77152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00" indent="-3365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68375" indent="-2825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63650" indent="-2952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6225" indent="-2825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03425" indent="-282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60625" indent="-282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17825" indent="-282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375025" indent="-282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300"/>
              </a:spcBef>
              <a:buClr>
                <a:srgbClr val="6FB7D7"/>
              </a:buClr>
              <a:buSzPct val="110000"/>
              <a:buFont typeface="Wingdings 2" pitchFamily="2" charset="2"/>
              <a:buNone/>
            </a:pPr>
            <a:r>
              <a:rPr lang="it-IT" altLang="it-IT" sz="1400" i="1" dirty="0">
                <a:latin typeface="News Gothic MT" panose="020B0503020103020203" pitchFamily="34" charset="0"/>
              </a:rPr>
              <a:t>Dott. Andrea Zini </a:t>
            </a:r>
          </a:p>
          <a:p>
            <a:pPr algn="ctr" eaLnBrk="1" hangingPunct="1">
              <a:lnSpc>
                <a:spcPct val="90000"/>
              </a:lnSpc>
              <a:spcBef>
                <a:spcPts val="300"/>
              </a:spcBef>
              <a:buClr>
                <a:srgbClr val="6FB7D7"/>
              </a:buClr>
              <a:buSzPct val="110000"/>
              <a:buFont typeface="Wingdings 2" pitchFamily="2" charset="2"/>
              <a:buNone/>
            </a:pPr>
            <a:r>
              <a:rPr lang="it-IT" altLang="it-IT" sz="1400" i="1" dirty="0">
                <a:latin typeface="News Gothic MT" panose="020B0503020103020203" pitchFamily="34" charset="0"/>
              </a:rPr>
              <a:t>Direttore UOC Neurologia e Rete </a:t>
            </a:r>
            <a:r>
              <a:rPr lang="it-IT" altLang="it-IT" sz="1400" i="1" dirty="0" err="1">
                <a:latin typeface="News Gothic MT" panose="020B0503020103020203" pitchFamily="34" charset="0"/>
              </a:rPr>
              <a:t>Stroke</a:t>
            </a:r>
            <a:r>
              <a:rPr lang="it-IT" altLang="it-IT" sz="1400" i="1" dirty="0">
                <a:latin typeface="News Gothic MT" panose="020B0503020103020203" pitchFamily="34" charset="0"/>
              </a:rPr>
              <a:t> metropolitana </a:t>
            </a:r>
          </a:p>
          <a:p>
            <a:pPr algn="ctr" eaLnBrk="1" hangingPunct="1">
              <a:lnSpc>
                <a:spcPct val="90000"/>
              </a:lnSpc>
              <a:spcBef>
                <a:spcPts val="300"/>
              </a:spcBef>
              <a:buClr>
                <a:srgbClr val="6FB7D7"/>
              </a:buClr>
              <a:buSzPct val="110000"/>
              <a:buFont typeface="Wingdings 2" pitchFamily="2" charset="2"/>
              <a:buNone/>
            </a:pPr>
            <a:r>
              <a:rPr lang="it-IT" altLang="it-IT" sz="1400" i="1" dirty="0">
                <a:latin typeface="News Gothic MT" panose="020B0503020103020203" pitchFamily="34" charset="0"/>
              </a:rPr>
              <a:t>Ospedale Maggiore</a:t>
            </a:r>
          </a:p>
          <a:p>
            <a:pPr algn="ctr" eaLnBrk="1" hangingPunct="1">
              <a:lnSpc>
                <a:spcPct val="90000"/>
              </a:lnSpc>
              <a:spcBef>
                <a:spcPts val="300"/>
              </a:spcBef>
              <a:buClr>
                <a:srgbClr val="6FB7D7"/>
              </a:buClr>
              <a:buSzPct val="110000"/>
              <a:buFont typeface="Wingdings 2" pitchFamily="2" charset="2"/>
              <a:buNone/>
            </a:pPr>
            <a:r>
              <a:rPr lang="it-IT" altLang="it-IT" sz="1400" i="1" dirty="0">
                <a:latin typeface="News Gothic MT" panose="020B0503020103020203" pitchFamily="34" charset="0"/>
              </a:rPr>
              <a:t>IRCCS Istituto delle Scienze Neurologiche di Bologna</a:t>
            </a:r>
          </a:p>
          <a:p>
            <a:pPr algn="ctr" eaLnBrk="1" hangingPunct="1">
              <a:lnSpc>
                <a:spcPct val="90000"/>
              </a:lnSpc>
              <a:spcBef>
                <a:spcPts val="300"/>
              </a:spcBef>
              <a:buClr>
                <a:srgbClr val="6FB7D7"/>
              </a:buClr>
              <a:buSzPct val="110000"/>
              <a:buFont typeface="Wingdings 2" pitchFamily="2" charset="2"/>
              <a:buNone/>
            </a:pPr>
            <a:r>
              <a:rPr lang="it-IT" altLang="it-IT" sz="1400" i="1" dirty="0">
                <a:latin typeface="News Gothic MT" panose="020B0503020103020203" pitchFamily="34" charset="0"/>
              </a:rPr>
              <a:t>AUSL Bologna</a:t>
            </a:r>
          </a:p>
        </p:txBody>
      </p:sp>
      <p:pic>
        <p:nvPicPr>
          <p:cNvPr id="4" name="Immagine 8">
            <a:extLst>
              <a:ext uri="{FF2B5EF4-FFF2-40B4-BE49-F238E27FC236}">
                <a16:creationId xmlns:a16="http://schemas.microsoft.com/office/drawing/2014/main" xmlns="" id="{C749763E-F7D5-F242-AD3B-AA0B3C8117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4975" y="5673812"/>
            <a:ext cx="57340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5804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27584" y="5301208"/>
            <a:ext cx="7992888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olo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it-IT" sz="3500" b="1" dirty="0">
                <a:solidFill>
                  <a:srgbClr val="1460A8"/>
                </a:solidFill>
                <a:latin typeface="Avenir Light"/>
                <a:cs typeface="Avenir Light"/>
              </a:rPr>
              <a:t>CRISI SINTOMATICHE ACUTE: DIAGNOSI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85395"/>
          </a:xfrm>
        </p:spPr>
        <p:txBody>
          <a:bodyPr>
            <a:normAutofit fontScale="77500" lnSpcReduction="20000"/>
          </a:bodyPr>
          <a:lstStyle/>
          <a:p>
            <a:r>
              <a:rPr lang="it-IT" dirty="0">
                <a:latin typeface="Avenir Light"/>
                <a:cs typeface="Avenir Light"/>
              </a:rPr>
              <a:t>In caso di crisi ISOLATA, non è solitamente necessario somministrare immediatamente alcun farmaco se il paziente ha già ripreso coscienza all’arrivo in PS</a:t>
            </a:r>
          </a:p>
          <a:p>
            <a:endParaRPr lang="it-IT" dirty="0">
              <a:latin typeface="Avenir Light"/>
              <a:cs typeface="Avenir Light"/>
            </a:endParaRPr>
          </a:p>
          <a:p>
            <a:r>
              <a:rPr lang="it-IT" dirty="0">
                <a:latin typeface="Avenir Light"/>
                <a:cs typeface="Avenir Light"/>
              </a:rPr>
              <a:t>Tuttavia</a:t>
            </a:r>
            <a:r>
              <a:rPr lang="mr-IN" dirty="0">
                <a:latin typeface="Avenir Light"/>
                <a:cs typeface="Avenir Light"/>
              </a:rPr>
              <a:t>…</a:t>
            </a:r>
            <a:r>
              <a:rPr lang="it-IT" dirty="0">
                <a:latin typeface="Avenir Light"/>
                <a:cs typeface="Avenir Light"/>
              </a:rPr>
              <a:t> la somministrazione di BDZ dopo una crisi convulsiva</a:t>
            </a:r>
            <a:r>
              <a:rPr lang="mr-IN" dirty="0">
                <a:latin typeface="Avenir Light"/>
                <a:cs typeface="Avenir Light"/>
              </a:rPr>
              <a:t>…</a:t>
            </a:r>
            <a:endParaRPr lang="it-IT" dirty="0">
              <a:latin typeface="Avenir Light"/>
              <a:cs typeface="Avenir Light"/>
            </a:endParaRPr>
          </a:p>
          <a:p>
            <a:pPr lvl="1"/>
            <a:r>
              <a:rPr lang="it-IT" dirty="0">
                <a:latin typeface="Avenir Light"/>
                <a:cs typeface="Avenir Light"/>
              </a:rPr>
              <a:t>Possibile status non convulsivo successivo alla crisi</a:t>
            </a:r>
          </a:p>
          <a:p>
            <a:pPr lvl="1"/>
            <a:r>
              <a:rPr lang="it-IT" dirty="0">
                <a:latin typeface="Avenir Light"/>
                <a:cs typeface="Avenir Light"/>
              </a:rPr>
              <a:t>Prevenzione dello status </a:t>
            </a:r>
          </a:p>
          <a:p>
            <a:pPr lvl="2"/>
            <a:r>
              <a:rPr lang="it-IT" dirty="0">
                <a:latin typeface="Avenir Light"/>
                <a:cs typeface="Avenir Light"/>
              </a:rPr>
              <a:t>Dal 6 al 10% delle crisi sintomatiche acute evolvono in status</a:t>
            </a:r>
          </a:p>
          <a:p>
            <a:pPr lvl="2"/>
            <a:r>
              <a:rPr lang="it-IT" dirty="0">
                <a:latin typeface="Avenir Light"/>
                <a:cs typeface="Avenir Light"/>
              </a:rPr>
              <a:t>La somministrazione precoce di BDZ riduce la probabilità di evoluzione</a:t>
            </a:r>
          </a:p>
          <a:p>
            <a:pPr marL="914400" lvl="2" indent="0">
              <a:buNone/>
            </a:pPr>
            <a:endParaRPr lang="it-IT" dirty="0">
              <a:latin typeface="Avenir Light"/>
              <a:cs typeface="Avenir Light"/>
            </a:endParaRPr>
          </a:p>
          <a:p>
            <a:pPr marL="514350" lvl="1" indent="0">
              <a:buNone/>
            </a:pPr>
            <a:r>
              <a:rPr lang="it-IT" dirty="0">
                <a:solidFill>
                  <a:schemeClr val="bg1"/>
                </a:solidFill>
                <a:latin typeface="Avenir Light"/>
                <a:cs typeface="Avenir Light"/>
              </a:rPr>
              <a:t>NB: La somministrazione di BDZ dopo crisi isolata in pazienti con epilessia nota non è invece dimostrata essere utile.</a:t>
            </a:r>
          </a:p>
        </p:txBody>
      </p:sp>
    </p:spTree>
    <p:extLst>
      <p:ext uri="{BB962C8B-B14F-4D97-AF65-F5344CB8AC3E}">
        <p14:creationId xmlns:p14="http://schemas.microsoft.com/office/powerpoint/2010/main" xmlns="" val="519197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3500" b="1" dirty="0">
                <a:solidFill>
                  <a:srgbClr val="1460A8"/>
                </a:solidFill>
                <a:latin typeface="Avenir Light"/>
                <a:cs typeface="Avenir Light"/>
              </a:rPr>
              <a:t>CRISI SINTOMATICHE ACUTE: TERAPIA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>
                <a:latin typeface="Avenir Light"/>
                <a:cs typeface="Avenir Light"/>
              </a:rPr>
              <a:t>L’atteggiamento terapeutico successivo dipende dalle cause della crisi</a:t>
            </a:r>
          </a:p>
          <a:p>
            <a:endParaRPr lang="it-IT" dirty="0">
              <a:latin typeface="Avenir Light"/>
              <a:cs typeface="Avenir Light"/>
            </a:endParaRPr>
          </a:p>
          <a:p>
            <a:pPr lvl="1"/>
            <a:r>
              <a:rPr lang="it-IT" dirty="0">
                <a:solidFill>
                  <a:srgbClr val="800000"/>
                </a:solidFill>
                <a:latin typeface="Avenir Light"/>
                <a:cs typeface="Avenir Light"/>
              </a:rPr>
              <a:t>Non indicazione a terapia nelle crisi da cause metabolico-tossiche</a:t>
            </a:r>
          </a:p>
          <a:p>
            <a:pPr lvl="2"/>
            <a:r>
              <a:rPr lang="it-IT" dirty="0">
                <a:latin typeface="Avenir Light"/>
                <a:cs typeface="Avenir Light"/>
              </a:rPr>
              <a:t>Eccezione: somministrazione di BDZ nelle crisi da sospensione acuta delle stesse</a:t>
            </a:r>
          </a:p>
          <a:p>
            <a:pPr lvl="2"/>
            <a:endParaRPr lang="it-IT" dirty="0">
              <a:latin typeface="Avenir Light"/>
              <a:cs typeface="Avenir Light"/>
            </a:endParaRPr>
          </a:p>
          <a:p>
            <a:pPr lvl="1"/>
            <a:r>
              <a:rPr lang="it-IT" dirty="0">
                <a:solidFill>
                  <a:srgbClr val="800000"/>
                </a:solidFill>
                <a:latin typeface="Avenir Light"/>
                <a:cs typeface="Avenir Light"/>
              </a:rPr>
              <a:t>Indicazione a profilassi di breve durata (</a:t>
            </a:r>
            <a:r>
              <a:rPr lang="it-IT" dirty="0" err="1">
                <a:solidFill>
                  <a:srgbClr val="800000"/>
                </a:solidFill>
                <a:latin typeface="Avenir Light"/>
                <a:cs typeface="Avenir Light"/>
              </a:rPr>
              <a:t>max</a:t>
            </a:r>
            <a:r>
              <a:rPr lang="it-IT" dirty="0">
                <a:solidFill>
                  <a:srgbClr val="800000"/>
                </a:solidFill>
                <a:latin typeface="Avenir Light"/>
                <a:cs typeface="Avenir Light"/>
              </a:rPr>
              <a:t> 15 giorni) nel trauma cranico grave e nelle ESA</a:t>
            </a:r>
          </a:p>
          <a:p>
            <a:pPr lvl="2"/>
            <a:r>
              <a:rPr lang="it-IT" dirty="0">
                <a:latin typeface="Avenir Light"/>
                <a:cs typeface="Avenir Light"/>
              </a:rPr>
              <a:t>Basso livello di evidenza</a:t>
            </a:r>
          </a:p>
          <a:p>
            <a:pPr lvl="2"/>
            <a:r>
              <a:rPr lang="it-IT" dirty="0">
                <a:latin typeface="Avenir Light"/>
                <a:cs typeface="Avenir Light"/>
              </a:rPr>
              <a:t>Non noto quale farmaco utilizzare e livello di efficacia</a:t>
            </a:r>
          </a:p>
          <a:p>
            <a:endParaRPr lang="it-IT" dirty="0"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0375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0" y="662583"/>
            <a:ext cx="59340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784" y="3789040"/>
            <a:ext cx="5203105" cy="21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01008"/>
            <a:ext cx="48037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8502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6239675" cy="50966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39552" y="586131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Evidenza dell’utilità di profilassi a brevissimo termine con AED nel trauma cranico e nell’ESA. Non chiara evidenza in altre condizioni patologiche.</a:t>
            </a:r>
          </a:p>
        </p:txBody>
      </p:sp>
    </p:spTree>
    <p:extLst>
      <p:ext uri="{BB962C8B-B14F-4D97-AF65-F5344CB8AC3E}">
        <p14:creationId xmlns:p14="http://schemas.microsoft.com/office/powerpoint/2010/main" xmlns="" val="2022466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3500" b="1" dirty="0">
                <a:solidFill>
                  <a:srgbClr val="1460A8"/>
                </a:solidFill>
                <a:latin typeface="Avenir Light"/>
                <a:cs typeface="Avenir Light"/>
              </a:rPr>
              <a:t>CRISI SINTOMATICHE ACUTE: TERAPIA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>
                <a:latin typeface="Avenir Light"/>
                <a:cs typeface="Avenir Light"/>
              </a:rPr>
              <a:t>L’atteggiamento terapeutico successivo dipende dalle cause della crisi</a:t>
            </a:r>
          </a:p>
          <a:p>
            <a:endParaRPr lang="it-IT" dirty="0">
              <a:latin typeface="Avenir Light"/>
              <a:cs typeface="Avenir Light"/>
            </a:endParaRPr>
          </a:p>
          <a:p>
            <a:pPr lvl="1"/>
            <a:r>
              <a:rPr lang="it-IT" dirty="0">
                <a:solidFill>
                  <a:srgbClr val="800000"/>
                </a:solidFill>
                <a:latin typeface="Avenir Light"/>
                <a:cs typeface="Avenir Light"/>
              </a:rPr>
              <a:t>Non riscontrati livelli di evidenza (</a:t>
            </a:r>
            <a:r>
              <a:rPr lang="it-IT" dirty="0" err="1">
                <a:solidFill>
                  <a:srgbClr val="800000"/>
                </a:solidFill>
                <a:latin typeface="Avenir Light"/>
                <a:cs typeface="Avenir Light"/>
              </a:rPr>
              <a:t>review</a:t>
            </a:r>
            <a:r>
              <a:rPr lang="it-IT" dirty="0">
                <a:solidFill>
                  <a:srgbClr val="800000"/>
                </a:solidFill>
                <a:latin typeface="Avenir Light"/>
                <a:cs typeface="Avenir Light"/>
              </a:rPr>
              <a:t> </a:t>
            </a:r>
            <a:r>
              <a:rPr lang="it-IT" dirty="0" err="1">
                <a:solidFill>
                  <a:srgbClr val="800000"/>
                </a:solidFill>
                <a:latin typeface="Avenir Light"/>
                <a:cs typeface="Avenir Light"/>
              </a:rPr>
              <a:t>Cochrane</a:t>
            </a:r>
            <a:r>
              <a:rPr lang="it-IT" dirty="0">
                <a:solidFill>
                  <a:srgbClr val="800000"/>
                </a:solidFill>
                <a:latin typeface="Avenir Light"/>
                <a:cs typeface="Avenir Light"/>
              </a:rPr>
              <a:t>) di utilità della profilassi primaria in nessuna patologia cerebrale acuta</a:t>
            </a:r>
          </a:p>
          <a:p>
            <a:pPr lvl="2"/>
            <a:r>
              <a:rPr lang="it-IT" dirty="0">
                <a:latin typeface="Avenir Light"/>
                <a:cs typeface="Avenir Light"/>
              </a:rPr>
              <a:t>Riduzione della possibilità di ulteriori crisi sintomatiche acute</a:t>
            </a:r>
          </a:p>
          <a:p>
            <a:pPr lvl="2"/>
            <a:r>
              <a:rPr lang="it-IT" dirty="0">
                <a:latin typeface="Avenir Light"/>
                <a:cs typeface="Avenir Light"/>
              </a:rPr>
              <a:t>Non dimostrazione di cambiamento </a:t>
            </a:r>
            <a:r>
              <a:rPr lang="it-IT" dirty="0" err="1">
                <a:latin typeface="Avenir Light"/>
                <a:cs typeface="Avenir Light"/>
              </a:rPr>
              <a:t>outcome</a:t>
            </a:r>
            <a:r>
              <a:rPr lang="it-IT" dirty="0">
                <a:latin typeface="Avenir Light"/>
                <a:cs typeface="Avenir Light"/>
              </a:rPr>
              <a:t> o riduzione della probabilità di crisi sintomatiche remote</a:t>
            </a:r>
          </a:p>
          <a:p>
            <a:endParaRPr lang="it-IT" dirty="0"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89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509" y="692696"/>
            <a:ext cx="7778982" cy="58342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533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Avenir Light"/>
                <a:cs typeface="Avenir Light"/>
              </a:rPr>
              <a:t>STATO EPILETTICO</a:t>
            </a:r>
          </a:p>
        </p:txBody>
      </p:sp>
    </p:spTree>
    <p:extLst>
      <p:ext uri="{BB962C8B-B14F-4D97-AF65-F5344CB8AC3E}">
        <p14:creationId xmlns:p14="http://schemas.microsoft.com/office/powerpoint/2010/main" xmlns="" val="2002800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nka-classificazione-titolo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42" r="32478"/>
          <a:stretch/>
        </p:blipFill>
        <p:spPr>
          <a:xfrm rot="5400000">
            <a:off x="3584983" y="-2390991"/>
            <a:ext cx="1694440" cy="7641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444452"/>
            <a:ext cx="6121400" cy="4152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63688" y="2708920"/>
            <a:ext cx="41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T1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5896" y="2708920"/>
            <a:ext cx="41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T2</a:t>
            </a:r>
          </a:p>
        </p:txBody>
      </p:sp>
    </p:spTree>
    <p:extLst>
      <p:ext uri="{BB962C8B-B14F-4D97-AF65-F5344CB8AC3E}">
        <p14:creationId xmlns:p14="http://schemas.microsoft.com/office/powerpoint/2010/main" xmlns="" val="2481334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1200"/>
            <a:ext cx="9144000" cy="54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9466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Trattamenti e fasi</a:t>
            </a:r>
          </a:p>
        </p:txBody>
      </p:sp>
      <p:grpSp>
        <p:nvGrpSpPr>
          <p:cNvPr id="3" name="Group 87"/>
          <p:cNvGrpSpPr/>
          <p:nvPr/>
        </p:nvGrpSpPr>
        <p:grpSpPr>
          <a:xfrm>
            <a:off x="80581" y="1204310"/>
            <a:ext cx="2899533" cy="5163710"/>
            <a:chOff x="0" y="-1"/>
            <a:chExt cx="3189485" cy="5852202"/>
          </a:xfrm>
        </p:grpSpPr>
        <p:sp>
          <p:nvSpPr>
            <p:cNvPr id="5" name="Shape 85"/>
            <p:cNvSpPr/>
            <p:nvPr/>
          </p:nvSpPr>
          <p:spPr>
            <a:xfrm>
              <a:off x="0" y="-1"/>
              <a:ext cx="3189485" cy="5852202"/>
            </a:xfrm>
            <a:prstGeom prst="rect">
              <a:avLst/>
            </a:prstGeom>
            <a:noFill/>
            <a:ln w="76200" cap="flat">
              <a:solidFill>
                <a:schemeClr val="bg2">
                  <a:lumMod val="25000"/>
                </a:schemeClr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6668">
                <a:defRPr sz="2400" b="1">
                  <a:solidFill>
                    <a:srgbClr val="151516"/>
                  </a:solidFill>
                </a:defRPr>
              </a:pPr>
              <a:endParaRPr dirty="0"/>
            </a:p>
          </p:txBody>
        </p:sp>
        <p:sp>
          <p:nvSpPr>
            <p:cNvPr id="6" name="Shape 86"/>
            <p:cNvSpPr/>
            <p:nvPr/>
          </p:nvSpPr>
          <p:spPr>
            <a:xfrm>
              <a:off x="0" y="-1"/>
              <a:ext cx="3189485" cy="50229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defTabSz="456668">
                <a:defRPr sz="1800"/>
              </a:pPr>
              <a:r>
                <a:rPr lang="it-IT" sz="2200" b="1" dirty="0">
                  <a:solidFill>
                    <a:srgbClr val="151516"/>
                  </a:solidFill>
                </a:rPr>
                <a:t>Farmaci di </a:t>
              </a:r>
              <a:r>
                <a:rPr lang="it-IT" sz="2200" b="1" dirty="0" err="1">
                  <a:solidFill>
                    <a:srgbClr val="151516"/>
                  </a:solidFill>
                </a:rPr>
                <a:t>Ia</a:t>
              </a:r>
              <a:r>
                <a:rPr lang="it-IT" sz="2200" b="1" dirty="0">
                  <a:solidFill>
                    <a:srgbClr val="151516"/>
                  </a:solidFill>
                </a:rPr>
                <a:t> linea</a:t>
              </a:r>
              <a:endParaRPr dirty="0">
                <a:solidFill>
                  <a:srgbClr val="FFFFFF"/>
                </a:solidFill>
              </a:endParaRPr>
            </a:p>
            <a:p>
              <a:pPr defTabSz="456668">
                <a:defRPr sz="1800"/>
              </a:pPr>
              <a:endParaRPr dirty="0">
                <a:solidFill>
                  <a:srgbClr val="151516"/>
                </a:solidFill>
              </a:endParaRPr>
            </a:p>
            <a:p>
              <a:pPr marL="184631" indent="-184631" defTabSz="456668">
                <a:buClr>
                  <a:srgbClr val="151516"/>
                </a:buClr>
                <a:buSzPct val="100000"/>
                <a:buFont typeface="Arial"/>
                <a:buChar char="•"/>
                <a:defRPr sz="1800"/>
              </a:pPr>
              <a:r>
                <a:rPr sz="2200" dirty="0">
                  <a:solidFill>
                    <a:srgbClr val="151516"/>
                  </a:solidFill>
                </a:rPr>
                <a:t>present</a:t>
              </a:r>
              <a:r>
                <a:rPr lang="it-IT" sz="2200" dirty="0">
                  <a:solidFill>
                    <a:srgbClr val="151516"/>
                  </a:solidFill>
                </a:rPr>
                <a:t>i</a:t>
              </a:r>
              <a:r>
                <a:rPr sz="2200" dirty="0">
                  <a:solidFill>
                    <a:srgbClr val="151516"/>
                  </a:solidFill>
                </a:rPr>
                <a:t> </a:t>
              </a:r>
              <a:r>
                <a:rPr lang="it-IT" sz="2200" dirty="0">
                  <a:solidFill>
                    <a:srgbClr val="151516"/>
                  </a:solidFill>
                </a:rPr>
                <a:t>nella  comunità</a:t>
              </a:r>
              <a:endParaRPr dirty="0">
                <a:solidFill>
                  <a:srgbClr val="FFFFFF"/>
                </a:solidFill>
              </a:endParaRPr>
            </a:p>
            <a:p>
              <a:pPr marL="184631" indent="-184631" defTabSz="456668">
                <a:buClr>
                  <a:srgbClr val="151516"/>
                </a:buClr>
                <a:buSzPct val="100000"/>
                <a:buFont typeface="Arial"/>
                <a:buChar char="•"/>
                <a:defRPr sz="1800"/>
              </a:pPr>
              <a:r>
                <a:rPr lang="it-IT" sz="2200" dirty="0">
                  <a:solidFill>
                    <a:srgbClr val="151516"/>
                  </a:solidFill>
                </a:rPr>
                <a:t>Trattamento parenterale</a:t>
              </a:r>
              <a:endParaRPr dirty="0">
                <a:solidFill>
                  <a:srgbClr val="FFFFFF"/>
                </a:solidFill>
              </a:endParaRPr>
            </a:p>
            <a:p>
              <a:pPr marL="184631" indent="-184631" defTabSz="456668">
                <a:buClr>
                  <a:srgbClr val="151516"/>
                </a:buClr>
                <a:buSzPct val="100000"/>
                <a:buFont typeface="Arial"/>
                <a:buChar char="•"/>
                <a:defRPr sz="1800"/>
              </a:pPr>
              <a:r>
                <a:rPr lang="it-IT" sz="2200" dirty="0">
                  <a:solidFill>
                    <a:srgbClr val="151516"/>
                  </a:solidFill>
                </a:rPr>
                <a:t>Usualmente  ripetute in PS</a:t>
              </a:r>
              <a:endParaRPr sz="2200" dirty="0">
                <a:solidFill>
                  <a:srgbClr val="151516"/>
                </a:solidFill>
              </a:endParaRPr>
            </a:p>
            <a:p>
              <a:pPr defTabSz="456668">
                <a:defRPr sz="1800"/>
              </a:pPr>
              <a:endParaRPr sz="2200" b="1" dirty="0">
                <a:solidFill>
                  <a:srgbClr val="151516"/>
                </a:solidFill>
              </a:endParaRPr>
            </a:p>
            <a:p>
              <a:pPr defTabSz="456668">
                <a:defRPr sz="1800"/>
              </a:pPr>
              <a:endParaRPr sz="2200" b="1" dirty="0">
                <a:solidFill>
                  <a:srgbClr val="151516"/>
                </a:solidFill>
              </a:endParaRPr>
            </a:p>
            <a:p>
              <a:pPr defTabSz="456668">
                <a:defRPr sz="1800"/>
              </a:pPr>
              <a:endParaRPr sz="2200" b="1" dirty="0">
                <a:solidFill>
                  <a:srgbClr val="151516"/>
                </a:solidFill>
              </a:endParaRPr>
            </a:p>
            <a:p>
              <a:pPr algn="ctr" defTabSz="456668">
                <a:defRPr sz="1800"/>
              </a:pPr>
              <a:r>
                <a:rPr lang="it-IT" sz="2200" b="1" dirty="0">
                  <a:solidFill>
                    <a:srgbClr val="151516"/>
                  </a:solidFill>
                </a:rPr>
                <a:t>Circa il</a:t>
              </a:r>
              <a:r>
                <a:rPr sz="2200" b="1" dirty="0">
                  <a:solidFill>
                    <a:srgbClr val="151516"/>
                  </a:solidFill>
                </a:rPr>
                <a:t> 70% </a:t>
              </a:r>
              <a:r>
                <a:rPr lang="it-IT" sz="2200" b="1" dirty="0">
                  <a:solidFill>
                    <a:srgbClr val="151516"/>
                  </a:solidFill>
                </a:rPr>
                <a:t>dei pazienti risponde</a:t>
              </a:r>
              <a:endParaRPr sz="2200" b="1" dirty="0">
                <a:solidFill>
                  <a:srgbClr val="151516"/>
                </a:solidFill>
              </a:endParaRPr>
            </a:p>
          </p:txBody>
        </p:sp>
      </p:grpSp>
      <p:grpSp>
        <p:nvGrpSpPr>
          <p:cNvPr id="4" name="Group 90"/>
          <p:cNvGrpSpPr/>
          <p:nvPr/>
        </p:nvGrpSpPr>
        <p:grpSpPr>
          <a:xfrm>
            <a:off x="3118657" y="1204310"/>
            <a:ext cx="2899534" cy="5163710"/>
            <a:chOff x="0" y="-1"/>
            <a:chExt cx="3189485" cy="5852202"/>
          </a:xfrm>
        </p:grpSpPr>
        <p:sp>
          <p:nvSpPr>
            <p:cNvPr id="8" name="Shape 88"/>
            <p:cNvSpPr/>
            <p:nvPr/>
          </p:nvSpPr>
          <p:spPr>
            <a:xfrm>
              <a:off x="0" y="-1"/>
              <a:ext cx="3189485" cy="5852202"/>
            </a:xfrm>
            <a:prstGeom prst="rect">
              <a:avLst/>
            </a:prstGeom>
            <a:noFill/>
            <a:ln w="76200" cap="flat">
              <a:solidFill>
                <a:schemeClr val="bg2">
                  <a:lumMod val="25000"/>
                </a:schemeClr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6668">
                <a:defRPr sz="2400" b="1">
                  <a:solidFill>
                    <a:srgbClr val="151516"/>
                  </a:solidFill>
                </a:defRPr>
              </a:pPr>
              <a:endParaRPr dirty="0"/>
            </a:p>
          </p:txBody>
        </p:sp>
        <p:sp>
          <p:nvSpPr>
            <p:cNvPr id="9" name="Shape 89"/>
            <p:cNvSpPr/>
            <p:nvPr/>
          </p:nvSpPr>
          <p:spPr>
            <a:xfrm>
              <a:off x="0" y="-1"/>
              <a:ext cx="3189485" cy="54066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defTabSz="456668">
                <a:defRPr sz="1800"/>
              </a:pPr>
              <a:r>
                <a:rPr lang="it-IT" sz="2200" b="1" dirty="0">
                  <a:solidFill>
                    <a:srgbClr val="151516"/>
                  </a:solidFill>
                </a:rPr>
                <a:t>Farmaci di </a:t>
              </a:r>
              <a:r>
                <a:rPr lang="it-IT" sz="2200" b="1" dirty="0" err="1">
                  <a:solidFill>
                    <a:srgbClr val="151516"/>
                  </a:solidFill>
                </a:rPr>
                <a:t>IIa</a:t>
              </a:r>
              <a:r>
                <a:rPr lang="it-IT" sz="2200" b="1" dirty="0">
                  <a:solidFill>
                    <a:srgbClr val="151516"/>
                  </a:solidFill>
                </a:rPr>
                <a:t> linea</a:t>
              </a:r>
              <a:endParaRPr dirty="0">
                <a:solidFill>
                  <a:srgbClr val="FFFFFF"/>
                </a:solidFill>
              </a:endParaRPr>
            </a:p>
            <a:p>
              <a:pPr defTabSz="456668">
                <a:defRPr sz="1800"/>
              </a:pPr>
              <a:endParaRPr dirty="0">
                <a:solidFill>
                  <a:srgbClr val="151516"/>
                </a:solidFill>
              </a:endParaRPr>
            </a:p>
            <a:p>
              <a:pPr marL="184631" indent="-184631" defTabSz="456668">
                <a:buClr>
                  <a:srgbClr val="151516"/>
                </a:buClr>
                <a:buSzPct val="100000"/>
                <a:buFont typeface="Arial"/>
                <a:buChar char="•"/>
                <a:defRPr sz="1800"/>
              </a:pPr>
              <a:r>
                <a:rPr lang="it-IT" sz="2200" dirty="0">
                  <a:solidFill>
                    <a:srgbClr val="151516"/>
                  </a:solidFill>
                </a:rPr>
                <a:t>Trattamento parenterale</a:t>
              </a:r>
              <a:endParaRPr sz="2200" dirty="0">
                <a:solidFill>
                  <a:srgbClr val="151516"/>
                </a:solidFill>
              </a:endParaRPr>
            </a:p>
            <a:p>
              <a:pPr marL="184631" indent="-184631" defTabSz="456668">
                <a:buClr>
                  <a:srgbClr val="151516"/>
                </a:buClr>
                <a:buSzPct val="100000"/>
                <a:buFont typeface="Arial"/>
                <a:buChar char="•"/>
                <a:defRPr sz="1800"/>
              </a:pPr>
              <a:r>
                <a:rPr lang="it-IT" sz="2200" dirty="0">
                  <a:solidFill>
                    <a:srgbClr val="151516"/>
                  </a:solidFill>
                </a:rPr>
                <a:t>Alte dosi</a:t>
              </a:r>
              <a:endParaRPr sz="2200" dirty="0">
                <a:solidFill>
                  <a:srgbClr val="151516"/>
                </a:solidFill>
              </a:endParaRPr>
            </a:p>
            <a:p>
              <a:pPr marL="184631" indent="-184631" defTabSz="456668">
                <a:buClr>
                  <a:srgbClr val="151516"/>
                </a:buClr>
                <a:buSzPct val="100000"/>
                <a:buFont typeface="Arial"/>
                <a:buChar char="•"/>
                <a:defRPr sz="1800"/>
              </a:pPr>
              <a:r>
                <a:rPr lang="it-IT" sz="2200" dirty="0">
                  <a:solidFill>
                    <a:srgbClr val="151516"/>
                  </a:solidFill>
                </a:rPr>
                <a:t>Usualmente in </a:t>
              </a:r>
              <a:r>
                <a:rPr lang="it-IT" sz="2200" dirty="0" err="1">
                  <a:solidFill>
                    <a:srgbClr val="151516"/>
                  </a:solidFill>
                </a:rPr>
                <a:t>setting</a:t>
              </a:r>
              <a:r>
                <a:rPr lang="it-IT" sz="2200" dirty="0">
                  <a:solidFill>
                    <a:srgbClr val="151516"/>
                  </a:solidFill>
                </a:rPr>
                <a:t> di urgenza</a:t>
              </a:r>
              <a:endParaRPr dirty="0">
                <a:solidFill>
                  <a:srgbClr val="FFFFFF"/>
                </a:solidFill>
              </a:endParaRPr>
            </a:p>
            <a:p>
              <a:pPr marL="184631" indent="-184631" defTabSz="456668">
                <a:buClr>
                  <a:srgbClr val="151516"/>
                </a:buClr>
                <a:buSzPct val="100000"/>
                <a:buFont typeface="Arial"/>
                <a:buChar char="•"/>
                <a:defRPr sz="1800"/>
              </a:pPr>
              <a:r>
                <a:rPr lang="it-IT" sz="2200" dirty="0">
                  <a:solidFill>
                    <a:srgbClr val="151516"/>
                  </a:solidFill>
                </a:rPr>
                <a:t>Inizio di esami diagnostici eziologia </a:t>
              </a:r>
              <a:r>
                <a:rPr sz="2200" dirty="0">
                  <a:solidFill>
                    <a:srgbClr val="151516"/>
                  </a:solidFill>
                </a:rPr>
                <a:t>(EEG)</a:t>
              </a:r>
              <a:endParaRPr dirty="0">
                <a:solidFill>
                  <a:srgbClr val="FFFFFF"/>
                </a:solidFill>
              </a:endParaRPr>
            </a:p>
            <a:p>
              <a:pPr defTabSz="456668">
                <a:defRPr sz="1800"/>
              </a:pPr>
              <a:endParaRPr sz="2200" b="1" dirty="0">
                <a:solidFill>
                  <a:srgbClr val="151516"/>
                </a:solidFill>
              </a:endParaRPr>
            </a:p>
            <a:p>
              <a:pPr algn="ctr" defTabSz="456668">
                <a:defRPr sz="1800"/>
              </a:pPr>
              <a:endParaRPr sz="2200" b="1" dirty="0">
                <a:solidFill>
                  <a:srgbClr val="151516"/>
                </a:solidFill>
              </a:endParaRPr>
            </a:p>
            <a:p>
              <a:pPr algn="ctr" defTabSz="456668">
                <a:defRPr sz="1800"/>
              </a:pPr>
              <a:r>
                <a:rPr lang="it-IT" sz="2200" b="1" dirty="0">
                  <a:solidFill>
                    <a:srgbClr val="151516"/>
                  </a:solidFill>
                </a:rPr>
                <a:t>Circa il</a:t>
              </a:r>
              <a:r>
                <a:rPr sz="2200" b="1" dirty="0">
                  <a:solidFill>
                    <a:srgbClr val="151516"/>
                  </a:solidFill>
                </a:rPr>
                <a:t> 60% </a:t>
              </a:r>
              <a:r>
                <a:rPr lang="it-IT" sz="2200" b="1" dirty="0">
                  <a:solidFill>
                    <a:srgbClr val="151516"/>
                  </a:solidFill>
                </a:rPr>
                <a:t>dei pazienti risponde</a:t>
              </a:r>
              <a:endParaRPr sz="2200" b="1" dirty="0">
                <a:solidFill>
                  <a:srgbClr val="151516"/>
                </a:solidFill>
              </a:endParaRPr>
            </a:p>
          </p:txBody>
        </p:sp>
      </p:grpSp>
      <p:grpSp>
        <p:nvGrpSpPr>
          <p:cNvPr id="7" name="Group 93"/>
          <p:cNvGrpSpPr/>
          <p:nvPr/>
        </p:nvGrpSpPr>
        <p:grpSpPr>
          <a:xfrm>
            <a:off x="6156735" y="1204310"/>
            <a:ext cx="2899534" cy="5163710"/>
            <a:chOff x="0" y="-1"/>
            <a:chExt cx="3189485" cy="5852202"/>
          </a:xfrm>
        </p:grpSpPr>
        <p:sp>
          <p:nvSpPr>
            <p:cNvPr id="11" name="Shape 91"/>
            <p:cNvSpPr/>
            <p:nvPr/>
          </p:nvSpPr>
          <p:spPr>
            <a:xfrm>
              <a:off x="0" y="-1"/>
              <a:ext cx="3189485" cy="5852202"/>
            </a:xfrm>
            <a:prstGeom prst="rect">
              <a:avLst/>
            </a:prstGeom>
            <a:noFill/>
            <a:ln w="76200" cap="flat">
              <a:solidFill>
                <a:schemeClr val="bg2">
                  <a:lumMod val="25000"/>
                </a:schemeClr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456668">
                <a:defRPr sz="2400">
                  <a:solidFill>
                    <a:srgbClr val="151516"/>
                  </a:solidFill>
                </a:defRPr>
              </a:pPr>
              <a:endParaRPr dirty="0"/>
            </a:p>
          </p:txBody>
        </p:sp>
        <p:sp>
          <p:nvSpPr>
            <p:cNvPr id="12" name="Shape 92"/>
            <p:cNvSpPr/>
            <p:nvPr/>
          </p:nvSpPr>
          <p:spPr>
            <a:xfrm>
              <a:off x="0" y="-1"/>
              <a:ext cx="3189485" cy="50229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defTabSz="456668">
                <a:defRPr sz="1800"/>
              </a:pPr>
              <a:r>
                <a:rPr lang="it-IT" sz="2200" b="1" dirty="0">
                  <a:solidFill>
                    <a:srgbClr val="151516"/>
                  </a:solidFill>
                </a:rPr>
                <a:t>Farmaci di </a:t>
              </a:r>
              <a:r>
                <a:rPr lang="it-IT" sz="2200" b="1" dirty="0" err="1">
                  <a:solidFill>
                    <a:srgbClr val="151516"/>
                  </a:solidFill>
                </a:rPr>
                <a:t>IIIa</a:t>
              </a:r>
              <a:r>
                <a:rPr lang="it-IT" sz="2200" b="1" dirty="0">
                  <a:solidFill>
                    <a:srgbClr val="151516"/>
                  </a:solidFill>
                </a:rPr>
                <a:t> linea</a:t>
              </a:r>
              <a:endParaRPr dirty="0">
                <a:solidFill>
                  <a:srgbClr val="FFFFFF"/>
                </a:solidFill>
              </a:endParaRPr>
            </a:p>
            <a:p>
              <a:pPr defTabSz="456668">
                <a:defRPr sz="1800"/>
              </a:pPr>
              <a:endParaRPr dirty="0">
                <a:solidFill>
                  <a:srgbClr val="151516"/>
                </a:solidFill>
              </a:endParaRPr>
            </a:p>
            <a:p>
              <a:pPr marL="369262" indent="-369262" defTabSz="456668">
                <a:buClr>
                  <a:srgbClr val="151516"/>
                </a:buClr>
                <a:buSzPct val="100000"/>
                <a:buFont typeface="Arial"/>
                <a:buChar char="•"/>
                <a:defRPr sz="1800"/>
              </a:pPr>
              <a:r>
                <a:rPr lang="it-IT" sz="2200" dirty="0">
                  <a:solidFill>
                    <a:srgbClr val="151516"/>
                  </a:solidFill>
                </a:rPr>
                <a:t>Stato epilettico refrattario</a:t>
              </a:r>
              <a:endParaRPr sz="2200" dirty="0">
                <a:solidFill>
                  <a:srgbClr val="151516"/>
                </a:solidFill>
              </a:endParaRPr>
            </a:p>
            <a:p>
              <a:pPr marL="369262" indent="-369262" defTabSz="456668">
                <a:buClr>
                  <a:srgbClr val="151516"/>
                </a:buClr>
                <a:buSzPct val="100000"/>
                <a:buFont typeface="Arial"/>
                <a:buChar char="•"/>
                <a:defRPr sz="1800"/>
              </a:pPr>
              <a:r>
                <a:rPr lang="it-IT" sz="2200" dirty="0">
                  <a:solidFill>
                    <a:srgbClr val="151516"/>
                  </a:solidFill>
                </a:rPr>
                <a:t>Trasferimento in ICU</a:t>
              </a:r>
              <a:endParaRPr dirty="0">
                <a:solidFill>
                  <a:srgbClr val="FFFFFF"/>
                </a:solidFill>
              </a:endParaRPr>
            </a:p>
            <a:p>
              <a:pPr marL="369262" indent="-369262" defTabSz="456668">
                <a:buClr>
                  <a:srgbClr val="151516"/>
                </a:buClr>
                <a:buSzPct val="100000"/>
                <a:buFont typeface="Arial"/>
                <a:buChar char="•"/>
                <a:defRPr sz="1800"/>
              </a:pPr>
              <a:r>
                <a:rPr lang="it-IT" sz="2200" dirty="0">
                  <a:solidFill>
                    <a:srgbClr val="151516"/>
                  </a:solidFill>
                </a:rPr>
                <a:t>Induzione </a:t>
              </a:r>
              <a:r>
                <a:rPr lang="it-IT" sz="2200" dirty="0" err="1">
                  <a:solidFill>
                    <a:srgbClr val="151516"/>
                  </a:solidFill>
                </a:rPr>
                <a:t>burst-suppression</a:t>
              </a:r>
              <a:endParaRPr dirty="0">
                <a:solidFill>
                  <a:srgbClr val="FFFFFF"/>
                </a:solidFill>
              </a:endParaRPr>
            </a:p>
            <a:p>
              <a:pPr marL="369262" indent="-369262" defTabSz="456668">
                <a:buClr>
                  <a:srgbClr val="151516"/>
                </a:buClr>
                <a:buSzPct val="100000"/>
                <a:buFont typeface="Arial"/>
                <a:buChar char="•"/>
                <a:defRPr sz="1800"/>
              </a:pPr>
              <a:r>
                <a:rPr lang="it-IT" sz="2200" dirty="0">
                  <a:solidFill>
                    <a:srgbClr val="151516"/>
                  </a:solidFill>
                </a:rPr>
                <a:t>Scopo di </a:t>
              </a:r>
              <a:r>
                <a:rPr sz="2200" dirty="0">
                  <a:solidFill>
                    <a:srgbClr val="151516"/>
                  </a:solidFill>
                </a:rPr>
                <a:t>“reset</a:t>
              </a:r>
              <a:r>
                <a:rPr lang="it-IT" sz="2200" dirty="0">
                  <a:solidFill>
                    <a:srgbClr val="151516"/>
                  </a:solidFill>
                </a:rPr>
                <a:t>tare</a:t>
              </a:r>
              <a:r>
                <a:rPr sz="2200" dirty="0">
                  <a:solidFill>
                    <a:srgbClr val="151516"/>
                  </a:solidFill>
                </a:rPr>
                <a:t>” </a:t>
              </a:r>
              <a:r>
                <a:rPr lang="it-IT" sz="2200" dirty="0">
                  <a:solidFill>
                    <a:srgbClr val="151516"/>
                  </a:solidFill>
                </a:rPr>
                <a:t>l’attività cerebrale e interrompere lo SE</a:t>
              </a:r>
              <a:endParaRPr dirty="0">
                <a:solidFill>
                  <a:srgbClr val="FFFFFF"/>
                </a:solidFill>
              </a:endParaRPr>
            </a:p>
            <a:p>
              <a:pPr defTabSz="456668">
                <a:defRPr sz="1800"/>
              </a:pPr>
              <a:endParaRPr sz="2200" dirty="0">
                <a:solidFill>
                  <a:srgbClr val="151516"/>
                </a:solidFill>
              </a:endParaRPr>
            </a:p>
            <a:p>
              <a:pPr algn="ctr" defTabSz="456668">
                <a:defRPr sz="1800"/>
              </a:pPr>
              <a:endParaRPr sz="2200" b="1" dirty="0">
                <a:solidFill>
                  <a:srgbClr val="151516"/>
                </a:solidFill>
              </a:endParaRPr>
            </a:p>
            <a:p>
              <a:pPr algn="ctr" defTabSz="456668">
                <a:defRPr sz="1800"/>
              </a:pPr>
              <a:r>
                <a:rPr sz="2200" b="1" dirty="0">
                  <a:solidFill>
                    <a:srgbClr val="151516"/>
                  </a:solidFill>
                </a:rPr>
                <a:t>??????????</a:t>
              </a:r>
            </a:p>
          </p:txBody>
        </p:sp>
      </p:grpSp>
      <p:sp>
        <p:nvSpPr>
          <p:cNvPr id="13" name="Shape 96"/>
          <p:cNvSpPr/>
          <p:nvPr/>
        </p:nvSpPr>
        <p:spPr>
          <a:xfrm>
            <a:off x="2775758" y="3382753"/>
            <a:ext cx="547255" cy="6131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BBED8"/>
          </a:solidFill>
          <a:ln>
            <a:solidFill>
              <a:srgbClr val="187382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algn="ctr" defTabSz="456668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4" name="Shape 97"/>
          <p:cNvSpPr/>
          <p:nvPr/>
        </p:nvSpPr>
        <p:spPr>
          <a:xfrm>
            <a:off x="5813835" y="3382753"/>
            <a:ext cx="547255" cy="6131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BBED8"/>
          </a:solidFill>
          <a:ln>
            <a:solidFill>
              <a:srgbClr val="187382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algn="ctr" defTabSz="456668">
              <a:defRPr>
                <a:solidFill>
                  <a:srgbClr val="FFFFFF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13307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  <p:bldP spid="4" grpId="0" animBg="1" advAuto="0"/>
      <p:bldP spid="7" grpId="0" animBg="1" advAuto="0"/>
      <p:bldP spid="13" grpId="0" animBg="1" advAuto="0"/>
      <p:bldP spid="14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353"/>
          <p:cNvPicPr/>
          <p:nvPr/>
        </p:nvPicPr>
        <p:blipFill>
          <a:blip r:embed="rId2"/>
          <a:stretch>
            <a:fillRect/>
          </a:stretch>
        </p:blipFill>
        <p:spPr>
          <a:xfrm>
            <a:off x="3716655" y="2176312"/>
            <a:ext cx="5427345" cy="4401820"/>
          </a:xfrm>
          <a:prstGeom prst="rect">
            <a:avLst/>
          </a:prstGeom>
        </p:spPr>
      </p:pic>
      <p:grpSp>
        <p:nvGrpSpPr>
          <p:cNvPr id="4" name="Group 27227"/>
          <p:cNvGrpSpPr/>
          <p:nvPr/>
        </p:nvGrpSpPr>
        <p:grpSpPr>
          <a:xfrm>
            <a:off x="246348" y="1017795"/>
            <a:ext cx="8499703" cy="661743"/>
            <a:chOff x="310151" y="386334"/>
            <a:chExt cx="8499763" cy="661929"/>
          </a:xfrm>
        </p:grpSpPr>
        <p:sp>
          <p:nvSpPr>
            <p:cNvPr id="6" name="Rectangle 22356"/>
            <p:cNvSpPr/>
            <p:nvPr/>
          </p:nvSpPr>
          <p:spPr>
            <a:xfrm>
              <a:off x="4737690" y="708596"/>
              <a:ext cx="4072224" cy="339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800">
                  <a:solidFill>
                    <a:srgbClr val="0070C0"/>
                  </a:solidFill>
                  <a:effectLst/>
                  <a:latin typeface="Arial"/>
                  <a:ea typeface="Arial"/>
                  <a:cs typeface="Calibri"/>
                </a:rPr>
                <a:t>Non cercare di immobilizzarlo </a:t>
              </a:r>
              <a:endParaRPr lang="it-IT" sz="1100">
                <a:solidFill>
                  <a:srgbClr val="0070C0"/>
                </a:solidFill>
                <a:effectLst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7" name="Rectangle 22360"/>
            <p:cNvSpPr/>
            <p:nvPr/>
          </p:nvSpPr>
          <p:spPr>
            <a:xfrm>
              <a:off x="310151" y="386334"/>
              <a:ext cx="4985676" cy="339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800" dirty="0">
                  <a:solidFill>
                    <a:srgbClr val="0070C0"/>
                  </a:solidFill>
                  <a:effectLst/>
                  <a:latin typeface="Arial"/>
                  <a:ea typeface="Arial"/>
                  <a:cs typeface="Calibri"/>
                </a:rPr>
                <a:t>Mettere qualcosa di morbido sotto la </a:t>
              </a:r>
              <a:endParaRPr lang="it-IT" sz="1100" dirty="0">
                <a:solidFill>
                  <a:srgbClr val="0070C0"/>
                </a:solidFill>
                <a:effectLst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8" name="Rectangle 22361"/>
            <p:cNvSpPr/>
            <p:nvPr/>
          </p:nvSpPr>
          <p:spPr>
            <a:xfrm>
              <a:off x="310151" y="665734"/>
              <a:ext cx="3397017" cy="339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800" dirty="0">
                  <a:solidFill>
                    <a:srgbClr val="0070C0"/>
                  </a:solidFill>
                  <a:effectLst/>
                  <a:latin typeface="Arial"/>
                  <a:ea typeface="Arial"/>
                  <a:cs typeface="Calibri"/>
                </a:rPr>
                <a:t>testa, togliere gli occhiali </a:t>
              </a:r>
              <a:endParaRPr lang="it-IT" sz="1100" dirty="0">
                <a:solidFill>
                  <a:srgbClr val="0070C0"/>
                </a:solidFill>
                <a:effectLst/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42752" y="1914922"/>
            <a:ext cx="73949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647825" algn="ctr"/>
                <a:tab pos="57499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647825" algn="ctr"/>
                <a:tab pos="57499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647825" algn="ctr"/>
                <a:tab pos="57499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647825" algn="ctr"/>
                <a:tab pos="57499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647825" algn="ctr"/>
                <a:tab pos="57499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47825" algn="ctr"/>
                <a:tab pos="57499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47825" algn="ctr"/>
                <a:tab pos="57499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47825" algn="ctr"/>
                <a:tab pos="57499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47825" algn="ctr"/>
                <a:tab pos="57499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47825" algn="ctr"/>
                <a:tab pos="5749925" algn="ctr"/>
              </a:tabLst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" pitchFamily="34" charset="0"/>
                <a:cs typeface="Calibri" pitchFamily="34" charset="0"/>
              </a:rPr>
              <a:t>Allentare indumenti stretti 	</a:t>
            </a:r>
            <a:r>
              <a:rPr kumimoji="0" lang="it-IT" altLang="it-IT" sz="1800" b="0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" pitchFamily="34" charset="0"/>
                <a:cs typeface="Calibri" pitchFamily="34" charset="0"/>
              </a:rPr>
              <a:t>Non mettere nulla in bocca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" pitchFamily="34" charset="0"/>
                <a:cs typeface="Calibri" pitchFamily="34" charset="0"/>
              </a:rPr>
              <a:t> </a:t>
            </a:r>
            <a:endParaRPr kumimoji="0" lang="it-IT" altLang="it-IT" sz="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47825" algn="ctr"/>
                <a:tab pos="5749925" algn="ctr"/>
              </a:tabLst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46348" y="2476884"/>
            <a:ext cx="28469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" pitchFamily="34" charset="0"/>
                <a:cs typeface="Calibri" pitchFamily="34" charset="0"/>
              </a:rPr>
              <a:t>Guardare l’orologio per valutare la durata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7673" y="4153627"/>
            <a:ext cx="4185232" cy="53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0980" marR="716915" indent="-6350">
              <a:lnSpc>
                <a:spcPct val="107000"/>
              </a:lnSpc>
              <a:spcAft>
                <a:spcPts val="625"/>
              </a:spcAft>
            </a:pPr>
            <a:r>
              <a:rPr lang="it-IT" sz="2800" b="1" dirty="0">
                <a:solidFill>
                  <a:srgbClr val="0070C0"/>
                </a:solidFill>
                <a:latin typeface="Arial"/>
                <a:ea typeface="Arial"/>
                <a:cs typeface="Calibri"/>
              </a:rPr>
              <a:t>Girarlo sul fianco </a:t>
            </a:r>
            <a:endParaRPr lang="it-IT" sz="2800" b="1" dirty="0">
              <a:solidFill>
                <a:srgbClr val="0070C0"/>
              </a:solidFill>
              <a:ea typeface="Calibri"/>
              <a:cs typeface="Calibri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49141" y="5359499"/>
            <a:ext cx="3702296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410210" algn="r">
              <a:lnSpc>
                <a:spcPct val="107000"/>
              </a:lnSpc>
              <a:spcAft>
                <a:spcPts val="850"/>
              </a:spcAft>
            </a:pPr>
            <a:r>
              <a:rPr lang="it-IT" dirty="0">
                <a:solidFill>
                  <a:srgbClr val="0070C0"/>
                </a:solidFill>
                <a:latin typeface="Arial"/>
                <a:ea typeface="Arial"/>
                <a:cs typeface="Calibri"/>
              </a:rPr>
              <a:t>Stargli vicino e tranquillizzarlo </a:t>
            </a:r>
            <a:endParaRPr lang="it-IT" sz="1100" dirty="0">
              <a:solidFill>
                <a:srgbClr val="0070C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4402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43608" y="1556792"/>
            <a:ext cx="72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err="1">
                <a:solidFill>
                  <a:srgbClr val="800000"/>
                </a:solidFill>
                <a:latin typeface="Avenir Light"/>
                <a:cs typeface="Avenir Light"/>
              </a:rPr>
              <a:t>Italiane</a:t>
            </a:r>
            <a:r>
              <a:rPr lang="en-US" sz="2800" dirty="0">
                <a:solidFill>
                  <a:srgbClr val="800000"/>
                </a:solidFill>
                <a:latin typeface="Avenir Light"/>
                <a:cs typeface="Avenir Light"/>
              </a:rPr>
              <a:t> (LICE)</a:t>
            </a:r>
            <a:r>
              <a:rPr lang="en-US" sz="2800" dirty="0">
                <a:latin typeface="Avenir Light"/>
                <a:cs typeface="Avenir Light"/>
              </a:rPr>
              <a:t>: </a:t>
            </a:r>
            <a:r>
              <a:rPr lang="en-US" sz="2800" dirty="0" err="1">
                <a:latin typeface="Avenir Light"/>
                <a:cs typeface="Avenir Light"/>
              </a:rPr>
              <a:t>Minicucci</a:t>
            </a:r>
            <a:r>
              <a:rPr lang="en-US" sz="2800" dirty="0">
                <a:latin typeface="Avenir Light"/>
                <a:cs typeface="Avenir Light"/>
              </a:rPr>
              <a:t> et al., </a:t>
            </a:r>
            <a:r>
              <a:rPr lang="en-US" sz="2800" dirty="0" err="1">
                <a:latin typeface="Avenir Light"/>
                <a:cs typeface="Avenir Light"/>
              </a:rPr>
              <a:t>Epilepsia</a:t>
            </a:r>
            <a:r>
              <a:rPr lang="en-US" sz="2800" dirty="0">
                <a:latin typeface="Avenir Light"/>
                <a:cs typeface="Avenir Light"/>
              </a:rPr>
              <a:t> 2006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err="1">
                <a:solidFill>
                  <a:srgbClr val="800000"/>
                </a:solidFill>
                <a:latin typeface="Avenir Light"/>
                <a:cs typeface="Avenir Light"/>
              </a:rPr>
              <a:t>Europee</a:t>
            </a:r>
            <a:r>
              <a:rPr lang="en-US" sz="2800" dirty="0">
                <a:solidFill>
                  <a:srgbClr val="800000"/>
                </a:solidFill>
                <a:latin typeface="Avenir Light"/>
                <a:cs typeface="Avenir Light"/>
              </a:rPr>
              <a:t>: </a:t>
            </a:r>
            <a:r>
              <a:rPr lang="en-US" sz="2800" dirty="0" err="1">
                <a:latin typeface="Avenir Light"/>
                <a:cs typeface="Avenir Light"/>
              </a:rPr>
              <a:t>Meierkord</a:t>
            </a:r>
            <a:r>
              <a:rPr lang="en-US" sz="2800" dirty="0">
                <a:latin typeface="Avenir Light"/>
                <a:cs typeface="Avenir Light"/>
              </a:rPr>
              <a:t> et al., European J </a:t>
            </a:r>
            <a:r>
              <a:rPr lang="en-US" sz="2800" dirty="0" err="1">
                <a:latin typeface="Avenir Light"/>
                <a:cs typeface="Avenir Light"/>
              </a:rPr>
              <a:t>Neurol</a:t>
            </a:r>
            <a:r>
              <a:rPr lang="en-US" sz="2800" dirty="0">
                <a:latin typeface="Avenir Light"/>
                <a:cs typeface="Avenir Light"/>
              </a:rPr>
              <a:t> 2010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latin typeface="Avenir Light"/>
              <a:cs typeface="Avenir Light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err="1">
                <a:solidFill>
                  <a:srgbClr val="800000"/>
                </a:solidFill>
                <a:latin typeface="Avenir Light"/>
                <a:cs typeface="Avenir Light"/>
              </a:rPr>
              <a:t>Americane</a:t>
            </a:r>
            <a:r>
              <a:rPr lang="en-US" sz="2800" dirty="0">
                <a:solidFill>
                  <a:srgbClr val="800000"/>
                </a:solidFill>
                <a:latin typeface="Avenir Light"/>
                <a:cs typeface="Avenir Light"/>
              </a:rPr>
              <a:t>: 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err="1">
                <a:latin typeface="Avenir Light"/>
                <a:cs typeface="Avenir Light"/>
              </a:rPr>
              <a:t>Brophy</a:t>
            </a:r>
            <a:r>
              <a:rPr lang="en-US" sz="2800" dirty="0">
                <a:latin typeface="Avenir Light"/>
                <a:cs typeface="Avenir Light"/>
              </a:rPr>
              <a:t> et al., </a:t>
            </a:r>
            <a:r>
              <a:rPr lang="en-US" sz="2800" dirty="0" err="1">
                <a:latin typeface="Avenir Light"/>
                <a:cs typeface="Avenir Light"/>
              </a:rPr>
              <a:t>Neurocritical</a:t>
            </a:r>
            <a:r>
              <a:rPr lang="en-US" sz="2800" dirty="0">
                <a:latin typeface="Avenir Light"/>
                <a:cs typeface="Avenir Light"/>
              </a:rPr>
              <a:t> Care 2012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>
                <a:latin typeface="Avenir Light"/>
                <a:cs typeface="Avenir Light"/>
              </a:rPr>
              <a:t>(AES) </a:t>
            </a:r>
            <a:r>
              <a:rPr lang="en-US" sz="2800" dirty="0" err="1">
                <a:latin typeface="Avenir Light"/>
                <a:cs typeface="Avenir Light"/>
              </a:rPr>
              <a:t>Glauser</a:t>
            </a:r>
            <a:r>
              <a:rPr lang="en-US" sz="2800" dirty="0">
                <a:latin typeface="Avenir Light"/>
                <a:cs typeface="Avenir Light"/>
              </a:rPr>
              <a:t> et al., Epilepsy Current 2016</a:t>
            </a:r>
          </a:p>
        </p:txBody>
      </p:sp>
    </p:spTree>
    <p:extLst>
      <p:ext uri="{BB962C8B-B14F-4D97-AF65-F5344CB8AC3E}">
        <p14:creationId xmlns:p14="http://schemas.microsoft.com/office/powerpoint/2010/main" xmlns="" val="2088168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3500" b="1" dirty="0">
                <a:solidFill>
                  <a:srgbClr val="1460A8"/>
                </a:solidFill>
                <a:latin typeface="Avenir Light"/>
                <a:cs typeface="Avenir Light"/>
              </a:rPr>
              <a:t>STATUS PRECOCE: quale BDZ?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800000"/>
                </a:solidFill>
                <a:latin typeface="Avenir Light"/>
                <a:cs typeface="Avenir Light"/>
              </a:rPr>
              <a:t>Abbondante letteratura e trials sull’utilizzo delle BDZ nelle prime fasi dello status (</a:t>
            </a:r>
            <a:r>
              <a:rPr lang="it-IT" dirty="0" err="1">
                <a:solidFill>
                  <a:srgbClr val="800000"/>
                </a:solidFill>
                <a:latin typeface="Avenir Light"/>
                <a:cs typeface="Avenir Light"/>
              </a:rPr>
              <a:t>early</a:t>
            </a:r>
            <a:r>
              <a:rPr lang="it-IT" dirty="0">
                <a:solidFill>
                  <a:srgbClr val="800000"/>
                </a:solidFill>
                <a:latin typeface="Avenir Light"/>
                <a:cs typeface="Avenir Light"/>
              </a:rPr>
              <a:t> SE)</a:t>
            </a:r>
          </a:p>
          <a:p>
            <a:endParaRPr lang="it-IT" dirty="0">
              <a:latin typeface="Avenir Light"/>
              <a:cs typeface="Avenir Light"/>
            </a:endParaRPr>
          </a:p>
          <a:p>
            <a:pPr lvl="1"/>
            <a:r>
              <a:rPr lang="it-IT" dirty="0">
                <a:latin typeface="Avenir Light"/>
                <a:cs typeface="Avenir Light"/>
              </a:rPr>
              <a:t>E’ assodato (studi contro placebo) che l’utilizzo precoce di BDZ determini una maggiore probabilità di cessazione dello status ed una minore probabilità di refrattarietà</a:t>
            </a:r>
          </a:p>
          <a:p>
            <a:endParaRPr lang="it-IT" dirty="0"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9211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orazepam 0.07-01 mg/kg (4-8 mg) IV,…"/>
          <p:cNvSpPr/>
          <p:nvPr/>
        </p:nvSpPr>
        <p:spPr>
          <a:xfrm>
            <a:off x="1880730" y="2571635"/>
            <a:ext cx="2452253" cy="171473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Lorazepam 0.07-0</a:t>
            </a:r>
            <a:r>
              <a:rPr lang="it-IT" dirty="0"/>
              <a:t>.</a:t>
            </a:r>
            <a:r>
              <a:rPr dirty="0"/>
              <a:t>1 mg/kg (4-8 mg) IV, </a:t>
            </a:r>
          </a:p>
          <a:p>
            <a:pPr algn="ctr" defTabSz="584200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vel infusione max 2 mg/min</a:t>
            </a:r>
          </a:p>
        </p:txBody>
      </p:sp>
      <p:sp>
        <p:nvSpPr>
          <p:cNvPr id="6" name="Diazepam 5-10 mg/kg IV,…"/>
          <p:cNvSpPr/>
          <p:nvPr/>
        </p:nvSpPr>
        <p:spPr>
          <a:xfrm>
            <a:off x="5487924" y="2571635"/>
            <a:ext cx="2452253" cy="171473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Diazepam 5-10 mg/kg IV, </a:t>
            </a:r>
          </a:p>
          <a:p>
            <a:pPr algn="ctr" defTabSz="584200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vel infusione max 5 mg/min</a:t>
            </a:r>
          </a:p>
        </p:txBody>
      </p:sp>
      <p:sp>
        <p:nvSpPr>
          <p:cNvPr id="7" name="Stage 1…"/>
          <p:cNvSpPr/>
          <p:nvPr/>
        </p:nvSpPr>
        <p:spPr>
          <a:xfrm>
            <a:off x="231779" y="973688"/>
            <a:ext cx="1494842" cy="8636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Stage 1 </a:t>
            </a:r>
          </a:p>
          <a:p>
            <a:pPr algn="ctr" defTabSz="584200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5 - 10 min</a:t>
            </a:r>
          </a:p>
        </p:txBody>
      </p:sp>
      <p:sp>
        <p:nvSpPr>
          <p:cNvPr id="8" name="Ovale"/>
          <p:cNvSpPr/>
          <p:nvPr/>
        </p:nvSpPr>
        <p:spPr>
          <a:xfrm>
            <a:off x="1613748" y="4023559"/>
            <a:ext cx="565647" cy="530476"/>
          </a:xfrm>
          <a:prstGeom prst="ellipse">
            <a:avLst/>
          </a:prstGeom>
          <a:solidFill>
            <a:srgbClr val="008000"/>
          </a:solidFill>
          <a:ln>
            <a:solidFill>
              <a:srgbClr val="92161A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Ovale"/>
          <p:cNvSpPr/>
          <p:nvPr/>
        </p:nvSpPr>
        <p:spPr>
          <a:xfrm>
            <a:off x="5157048" y="4023559"/>
            <a:ext cx="565647" cy="530476"/>
          </a:xfrm>
          <a:prstGeom prst="ellipse">
            <a:avLst/>
          </a:prstGeom>
          <a:solidFill>
            <a:srgbClr val="008000"/>
          </a:solidFill>
          <a:ln>
            <a:solidFill>
              <a:srgbClr val="92161A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Lorazepam 0.07-01 mg/kg (4-8 mg) IV,…">
            <a:extLst>
              <a:ext uri="{FF2B5EF4-FFF2-40B4-BE49-F238E27FC236}">
                <a16:creationId xmlns:a16="http://schemas.microsoft.com/office/drawing/2014/main" xmlns="" id="{8AB66883-83E5-9443-9EAB-D29A42754EF6}"/>
              </a:ext>
            </a:extLst>
          </p:cNvPr>
          <p:cNvSpPr/>
          <p:nvPr/>
        </p:nvSpPr>
        <p:spPr>
          <a:xfrm>
            <a:off x="1896571" y="5008223"/>
            <a:ext cx="2547255" cy="142993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 err="1"/>
              <a:t>Tavor</a:t>
            </a:r>
            <a:r>
              <a:rPr lang="it-IT" dirty="0"/>
              <a:t> 4 mg 1 </a:t>
            </a:r>
            <a:r>
              <a:rPr lang="it-IT" dirty="0" err="1"/>
              <a:t>fl</a:t>
            </a:r>
            <a:r>
              <a:rPr lang="it-IT" dirty="0"/>
              <a:t> </a:t>
            </a:r>
            <a:r>
              <a:rPr lang="it-IT" dirty="0" err="1"/>
              <a:t>ev</a:t>
            </a:r>
            <a:r>
              <a:rPr lang="it-IT" dirty="0"/>
              <a:t> ripetibile 1 volta</a:t>
            </a:r>
          </a:p>
          <a:p>
            <a:pPr algn="ctr" defTabSz="584200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emivita media</a:t>
            </a:r>
            <a:endParaRPr dirty="0"/>
          </a:p>
        </p:txBody>
      </p:sp>
      <p:sp>
        <p:nvSpPr>
          <p:cNvPr id="11" name="Lorazepam 0.07-01 mg/kg (4-8 mg) IV,…">
            <a:extLst>
              <a:ext uri="{FF2B5EF4-FFF2-40B4-BE49-F238E27FC236}">
                <a16:creationId xmlns:a16="http://schemas.microsoft.com/office/drawing/2014/main" xmlns="" id="{B4EB8521-DB0C-3C4E-B4C2-20E22D167AA2}"/>
              </a:ext>
            </a:extLst>
          </p:cNvPr>
          <p:cNvSpPr/>
          <p:nvPr/>
        </p:nvSpPr>
        <p:spPr>
          <a:xfrm>
            <a:off x="5512914" y="5023319"/>
            <a:ext cx="2547255" cy="142993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Valium 10 mg 1 </a:t>
            </a:r>
            <a:r>
              <a:rPr lang="it-IT" dirty="0" err="1"/>
              <a:t>fl</a:t>
            </a:r>
            <a:r>
              <a:rPr lang="it-IT" dirty="0"/>
              <a:t> </a:t>
            </a:r>
          </a:p>
          <a:p>
            <a:pPr algn="ctr" defTabSz="584200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(10mg in 2ml)</a:t>
            </a:r>
          </a:p>
          <a:p>
            <a:pPr algn="ctr" defTabSz="584200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ripetibile 1 volta</a:t>
            </a:r>
          </a:p>
          <a:p>
            <a:pPr algn="ctr" defTabSz="584200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emivita lunga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20869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179" y="874131"/>
            <a:ext cx="5184427" cy="2243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06" y="3441857"/>
            <a:ext cx="8113205" cy="288909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Midazolam 10 mg IM…"/>
          <p:cNvSpPr/>
          <p:nvPr/>
        </p:nvSpPr>
        <p:spPr>
          <a:xfrm>
            <a:off x="484629" y="846024"/>
            <a:ext cx="2706997" cy="1714729"/>
          </a:xfrm>
          <a:prstGeom prst="rect">
            <a:avLst/>
          </a:prstGeom>
          <a:solidFill>
            <a:srgbClr val="A37512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Midazolam 10 mg IM  </a:t>
            </a:r>
          </a:p>
          <a:p>
            <a:pPr algn="ctr" defTabSz="584200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(5mg </a:t>
            </a:r>
            <a:r>
              <a:rPr dirty="0" err="1"/>
              <a:t>nell’anziano</a:t>
            </a:r>
            <a:r>
              <a:rPr dirty="0"/>
              <a:t> o se peso &lt; 50 kg)</a:t>
            </a:r>
          </a:p>
        </p:txBody>
      </p:sp>
      <p:sp>
        <p:nvSpPr>
          <p:cNvPr id="7" name="Ovale"/>
          <p:cNvSpPr/>
          <p:nvPr/>
        </p:nvSpPr>
        <p:spPr>
          <a:xfrm>
            <a:off x="107504" y="2385259"/>
            <a:ext cx="565647" cy="530476"/>
          </a:xfrm>
          <a:prstGeom prst="ellipse">
            <a:avLst/>
          </a:prstGeom>
          <a:gradFill>
            <a:gsLst>
              <a:gs pos="0">
                <a:srgbClr val="790609"/>
              </a:gs>
              <a:gs pos="80000">
                <a:srgbClr val="9F080C"/>
              </a:gs>
              <a:gs pos="100000">
                <a:srgbClr val="A20509"/>
              </a:gs>
            </a:gsLst>
            <a:lin ang="16200000"/>
          </a:gradFill>
          <a:ln>
            <a:solidFill>
              <a:srgbClr val="92161A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Midazolam 10 mg IM…">
            <a:extLst>
              <a:ext uri="{FF2B5EF4-FFF2-40B4-BE49-F238E27FC236}">
                <a16:creationId xmlns:a16="http://schemas.microsoft.com/office/drawing/2014/main" xmlns="" id="{0556CF00-2735-0E48-8A53-D32813C28C8F}"/>
              </a:ext>
            </a:extLst>
          </p:cNvPr>
          <p:cNvSpPr/>
          <p:nvPr/>
        </p:nvSpPr>
        <p:spPr>
          <a:xfrm>
            <a:off x="1183318" y="2708920"/>
            <a:ext cx="1715970" cy="1507914"/>
          </a:xfrm>
          <a:prstGeom prst="rect">
            <a:avLst/>
          </a:prstGeom>
          <a:solidFill>
            <a:srgbClr val="A37512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1600" dirty="0"/>
              <a:t>Midazolam </a:t>
            </a:r>
            <a:r>
              <a:rPr lang="it-IT" sz="1600" dirty="0"/>
              <a:t>fiale</a:t>
            </a:r>
          </a:p>
          <a:p>
            <a:pPr algn="ctr" defTabSz="584200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1600" dirty="0"/>
              <a:t>1 ml= 5 mg</a:t>
            </a:r>
          </a:p>
          <a:p>
            <a:pPr algn="ctr" defTabSz="584200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1600" dirty="0"/>
              <a:t>3 ml=15 mg</a:t>
            </a:r>
          </a:p>
          <a:p>
            <a:pPr algn="ctr" defTabSz="584200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1600" dirty="0"/>
              <a:t>10 ml=50 mg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xmlns="" val="139599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059" y="1484784"/>
            <a:ext cx="8650680" cy="269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3500" b="1" dirty="0">
                <a:solidFill>
                  <a:srgbClr val="1460A8"/>
                </a:solidFill>
                <a:latin typeface="Avenir Light"/>
                <a:cs typeface="Avenir Light"/>
              </a:rPr>
              <a:t>BDZ nel </a:t>
            </a:r>
            <a:r>
              <a:rPr lang="it-IT" sz="3500" b="1" dirty="0" err="1">
                <a:solidFill>
                  <a:srgbClr val="1460A8"/>
                </a:solidFill>
                <a:latin typeface="Avenir Light"/>
                <a:cs typeface="Avenir Light"/>
              </a:rPr>
              <a:t>setting</a:t>
            </a:r>
            <a:r>
              <a:rPr lang="it-IT" sz="3500" b="1" dirty="0">
                <a:solidFill>
                  <a:srgbClr val="1460A8"/>
                </a:solidFill>
                <a:latin typeface="Avenir Light"/>
                <a:cs typeface="Avenir Light"/>
              </a:rPr>
              <a:t> </a:t>
            </a:r>
            <a:r>
              <a:rPr lang="it-IT" sz="3500" b="1" dirty="0" err="1">
                <a:solidFill>
                  <a:srgbClr val="1460A8"/>
                </a:solidFill>
                <a:latin typeface="Avenir Light"/>
                <a:cs typeface="Avenir Light"/>
              </a:rPr>
              <a:t>pre</a:t>
            </a:r>
            <a:r>
              <a:rPr lang="it-IT" sz="3500" b="1" dirty="0">
                <a:solidFill>
                  <a:srgbClr val="1460A8"/>
                </a:solidFill>
                <a:latin typeface="Avenir Light"/>
                <a:cs typeface="Avenir Light"/>
              </a:rPr>
              <a:t>-ospedaliero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4293096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venir Light"/>
                <a:cs typeface="Avenir Light"/>
              </a:rPr>
              <a:t>Non sempre possibile somministrazione di farmaco </a:t>
            </a:r>
            <a:r>
              <a:rPr lang="it-IT" sz="2400" dirty="0" err="1">
                <a:latin typeface="Avenir Light"/>
                <a:cs typeface="Avenir Light"/>
              </a:rPr>
              <a:t>ev</a:t>
            </a:r>
            <a:r>
              <a:rPr lang="it-IT" sz="2400" dirty="0">
                <a:latin typeface="Avenir Light"/>
                <a:cs typeface="Avenir Light"/>
              </a:rPr>
              <a:t>. nel </a:t>
            </a:r>
            <a:r>
              <a:rPr lang="it-IT" sz="2400" dirty="0" err="1">
                <a:latin typeface="Avenir Light"/>
                <a:cs typeface="Avenir Light"/>
              </a:rPr>
              <a:t>setting</a:t>
            </a:r>
            <a:r>
              <a:rPr lang="it-IT" sz="2400" dirty="0">
                <a:latin typeface="Avenir Light"/>
                <a:cs typeface="Avenir Light"/>
              </a:rPr>
              <a:t> </a:t>
            </a:r>
            <a:r>
              <a:rPr lang="it-IT" sz="2400" dirty="0" err="1">
                <a:latin typeface="Avenir Light"/>
                <a:cs typeface="Avenir Light"/>
              </a:rPr>
              <a:t>preospedaliero</a:t>
            </a:r>
            <a:endParaRPr lang="it-IT" sz="2400" dirty="0">
              <a:latin typeface="Avenir Light"/>
              <a:cs typeface="Avenir Light"/>
            </a:endParaRPr>
          </a:p>
          <a:p>
            <a:endParaRPr lang="it-IT" sz="2400" dirty="0">
              <a:latin typeface="Avenir Light"/>
              <a:cs typeface="Avenir Light"/>
            </a:endParaRPr>
          </a:p>
          <a:p>
            <a:r>
              <a:rPr lang="it-IT" sz="2400" dirty="0">
                <a:latin typeface="Avenir Light"/>
                <a:cs typeface="Avenir Light"/>
              </a:rPr>
              <a:t>Il </a:t>
            </a:r>
            <a:r>
              <a:rPr lang="it-IT" sz="2400" dirty="0" err="1">
                <a:latin typeface="Avenir Light"/>
                <a:cs typeface="Avenir Light"/>
              </a:rPr>
              <a:t>Midazolam</a:t>
            </a:r>
            <a:r>
              <a:rPr lang="it-IT" sz="2400" dirty="0">
                <a:latin typeface="Avenir Light"/>
                <a:cs typeface="Avenir Light"/>
              </a:rPr>
              <a:t> sembra altrettanto efficace se somministrato per via orale o nasale</a:t>
            </a:r>
          </a:p>
        </p:txBody>
      </p:sp>
    </p:spTree>
    <p:extLst>
      <p:ext uri="{BB962C8B-B14F-4D97-AF65-F5344CB8AC3E}">
        <p14:creationId xmlns:p14="http://schemas.microsoft.com/office/powerpoint/2010/main" xmlns="" val="2726867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221AAEB-C348-8A49-B78A-64A722A5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3500" b="1" dirty="0">
                <a:solidFill>
                  <a:srgbClr val="1460A8"/>
                </a:solidFill>
                <a:latin typeface="Avenir Light"/>
                <a:cs typeface="Avenir Light"/>
              </a:rPr>
              <a:t>Crisi epilettica in età pediatrica</a:t>
            </a:r>
          </a:p>
        </p:txBody>
      </p:sp>
      <p:pic>
        <p:nvPicPr>
          <p:cNvPr id="4" name="Immagine 3" descr="Immagine che contiene screenshot&#10;&#10;&#10;&#10;Descrizione generata automaticamente">
            <a:extLst>
              <a:ext uri="{FF2B5EF4-FFF2-40B4-BE49-F238E27FC236}">
                <a16:creationId xmlns:a16="http://schemas.microsoft.com/office/drawing/2014/main" xmlns="" id="{B5878773-46A9-2641-831C-EF5DE7B177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1556792"/>
            <a:ext cx="3619638" cy="4280562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xmlns="" id="{9CBDDB48-20A0-E248-8604-DD812723606B}"/>
              </a:ext>
            </a:extLst>
          </p:cNvPr>
          <p:cNvSpPr txBox="1">
            <a:spLocks/>
          </p:cNvSpPr>
          <p:nvPr/>
        </p:nvSpPr>
        <p:spPr>
          <a:xfrm>
            <a:off x="4788024" y="4581128"/>
            <a:ext cx="158562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500" b="1" dirty="0">
                <a:solidFill>
                  <a:srgbClr val="1460A8"/>
                </a:solidFill>
                <a:latin typeface="Avenir Light"/>
                <a:cs typeface="Avenir Light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xmlns="" val="2530167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52694"/>
            <a:ext cx="7056784" cy="633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52145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reenshot&#10;&#10;&#10;&#10;Descrizione generata automaticamente">
            <a:extLst>
              <a:ext uri="{FF2B5EF4-FFF2-40B4-BE49-F238E27FC236}">
                <a16:creationId xmlns:a16="http://schemas.microsoft.com/office/drawing/2014/main" xmlns="" id="{50E58BB9-B3EA-F04F-8AF7-F6D3C28A6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000" y="806450"/>
            <a:ext cx="71120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2246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353"/>
          <p:cNvPicPr/>
          <p:nvPr/>
        </p:nvPicPr>
        <p:blipFill>
          <a:blip r:embed="rId2"/>
          <a:stretch>
            <a:fillRect/>
          </a:stretch>
        </p:blipFill>
        <p:spPr>
          <a:xfrm>
            <a:off x="4217787" y="1033799"/>
            <a:ext cx="4896544" cy="440182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5195" y="519643"/>
            <a:ext cx="391806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" pitchFamily="34" charset="0"/>
                <a:cs typeface="Calibri" pitchFamily="34" charset="0"/>
              </a:rPr>
              <a:t>Cosa non fare: </a:t>
            </a:r>
            <a:endParaRPr kumimoji="0" lang="it-IT" altLang="it-IT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3050" y="1506265"/>
            <a:ext cx="4152926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altLang="it-IT" sz="2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" pitchFamily="34" charset="0"/>
                <a:cs typeface="Calibri" pitchFamily="34" charset="0"/>
              </a:rPr>
              <a:t>Inserire fazzoletti in </a:t>
            </a:r>
            <a:r>
              <a:rPr kumimoji="0" lang="it-IT" altLang="it-IT" sz="2200" b="0" i="0" u="none" strike="noStrike" cap="none" normalizeH="0" baseline="0" dirty="0">
                <a:ln>
                  <a:noFill/>
                </a:ln>
                <a:solidFill>
                  <a:srgbClr val="09D0D9"/>
                </a:solidFill>
                <a:effectLst/>
                <a:latin typeface="Arial" pitchFamily="34" charset="0"/>
                <a:ea typeface="Arial" pitchFamily="34" charset="0"/>
                <a:cs typeface="Calibri" pitchFamily="34" charset="0"/>
              </a:rPr>
              <a:t> </a:t>
            </a:r>
            <a:r>
              <a:rPr kumimoji="0" lang="it-IT" altLang="it-IT" sz="2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" pitchFamily="34" charset="0"/>
                <a:cs typeface="Calibri" pitchFamily="34" charset="0"/>
              </a:rPr>
              <a:t>bocca </a:t>
            </a:r>
            <a:endParaRPr kumimoji="0" lang="it-IT" altLang="it-IT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altLang="it-IT" sz="2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" pitchFamily="34" charset="0"/>
                <a:cs typeface="Calibri" pitchFamily="34" charset="0"/>
              </a:rPr>
              <a:t>Rialzarlo appena </a:t>
            </a:r>
            <a:r>
              <a:rPr kumimoji="0" lang="it-IT" altLang="it-IT" sz="2200" b="0" i="0" u="none" strike="noStrike" cap="none" normalizeH="0" baseline="0" dirty="0">
                <a:ln>
                  <a:noFill/>
                </a:ln>
                <a:solidFill>
                  <a:srgbClr val="09D0D9"/>
                </a:solidFill>
                <a:effectLst/>
                <a:latin typeface="Arial" pitchFamily="34" charset="0"/>
                <a:ea typeface="Arial" pitchFamily="34" charset="0"/>
                <a:cs typeface="Calibri" pitchFamily="34" charset="0"/>
              </a:rPr>
              <a:t> </a:t>
            </a:r>
            <a:r>
              <a:rPr kumimoji="0" lang="it-IT" altLang="it-IT" sz="2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" pitchFamily="34" charset="0"/>
                <a:cs typeface="Calibri" pitchFamily="34" charset="0"/>
              </a:rPr>
              <a:t>terminata la crisi </a:t>
            </a:r>
            <a:endParaRPr kumimoji="0" lang="it-IT" altLang="it-IT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altLang="it-IT" sz="2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" pitchFamily="34" charset="0"/>
                <a:cs typeface="Calibri" pitchFamily="34" charset="0"/>
              </a:rPr>
              <a:t>Dargli da bere a crisi </a:t>
            </a:r>
            <a:r>
              <a:rPr kumimoji="0" lang="it-IT" altLang="it-IT" sz="2200" b="0" i="0" u="none" strike="noStrike" cap="none" normalizeH="0" baseline="0" dirty="0">
                <a:ln>
                  <a:noFill/>
                </a:ln>
                <a:solidFill>
                  <a:srgbClr val="09D0D9"/>
                </a:solidFill>
                <a:effectLst/>
                <a:latin typeface="Arial" pitchFamily="34" charset="0"/>
                <a:ea typeface="Arial" pitchFamily="34" charset="0"/>
                <a:cs typeface="Calibri" pitchFamily="34" charset="0"/>
              </a:rPr>
              <a:t> </a:t>
            </a:r>
            <a:r>
              <a:rPr kumimoji="0" lang="it-IT" altLang="it-IT" sz="2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" pitchFamily="34" charset="0"/>
                <a:cs typeface="Calibri" pitchFamily="34" charset="0"/>
              </a:rPr>
              <a:t>terminata </a:t>
            </a:r>
            <a:endParaRPr kumimoji="0" lang="it-IT" altLang="it-IT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altLang="it-IT" sz="2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" pitchFamily="34" charset="0"/>
                <a:cs typeface="Calibri" pitchFamily="34" charset="0"/>
              </a:rPr>
              <a:t>Praticare la </a:t>
            </a:r>
            <a:r>
              <a:rPr kumimoji="0" lang="it-IT" altLang="it-IT" sz="2200" b="0" i="0" u="none" strike="noStrike" cap="none" normalizeH="0" baseline="0" dirty="0">
                <a:ln>
                  <a:noFill/>
                </a:ln>
                <a:solidFill>
                  <a:srgbClr val="09D0D9"/>
                </a:solidFill>
                <a:effectLst/>
                <a:latin typeface="Arial" pitchFamily="34" charset="0"/>
                <a:ea typeface="Arial" pitchFamily="34" charset="0"/>
                <a:cs typeface="Calibri" pitchFamily="34" charset="0"/>
              </a:rPr>
              <a:t> </a:t>
            </a:r>
            <a:r>
              <a:rPr kumimoji="0" lang="it-IT" altLang="it-IT" sz="2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" pitchFamily="34" charset="0"/>
                <a:cs typeface="Calibri" pitchFamily="34" charset="0"/>
              </a:rPr>
              <a:t>respirazione artificiale o massaggio cardiaco senza segni di arresto respiratorio o cardiaco</a:t>
            </a:r>
            <a:endParaRPr kumimoji="0" lang="it-IT" altLang="it-IT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altLang="it-IT" sz="2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" pitchFamily="34" charset="0"/>
                <a:cs typeface="Calibri" pitchFamily="34" charset="0"/>
              </a:rPr>
              <a:t>Somministrare </a:t>
            </a:r>
            <a:r>
              <a:rPr kumimoji="0" lang="it-IT" altLang="it-IT" sz="2200" b="0" i="0" u="none" strike="noStrike" cap="none" normalizeH="0" baseline="0" dirty="0">
                <a:ln>
                  <a:noFill/>
                </a:ln>
                <a:solidFill>
                  <a:srgbClr val="09D0D9"/>
                </a:solidFill>
                <a:effectLst/>
                <a:latin typeface="Arial" pitchFamily="34" charset="0"/>
                <a:ea typeface="Arial" pitchFamily="34" charset="0"/>
                <a:cs typeface="Calibri" pitchFamily="34" charset="0"/>
              </a:rPr>
              <a:t> </a:t>
            </a:r>
            <a:r>
              <a:rPr kumimoji="0" lang="it-IT" altLang="it-IT" sz="2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" pitchFamily="34" charset="0"/>
                <a:cs typeface="Calibri" pitchFamily="34" charset="0"/>
              </a:rPr>
              <a:t>farmaci a crisi terminata </a:t>
            </a:r>
            <a:endParaRPr kumimoji="0" lang="it-IT" altLang="it-IT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7353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415F3666-FB77-B343-9150-B99EA09DD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836712"/>
            <a:ext cx="5048758" cy="504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9874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4096"/>
          </a:xfrm>
        </p:spPr>
        <p:txBody>
          <a:bodyPr>
            <a:normAutofit/>
          </a:bodyPr>
          <a:lstStyle/>
          <a:p>
            <a:r>
              <a:rPr lang="it-IT" sz="3500" b="1" dirty="0">
                <a:solidFill>
                  <a:srgbClr val="1460A8"/>
                </a:solidFill>
                <a:latin typeface="Avenir Light"/>
                <a:cs typeface="Avenir Light"/>
              </a:rPr>
              <a:t>Quali sono le emergenze in epilessia?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85395"/>
          </a:xfrm>
        </p:spPr>
        <p:txBody>
          <a:bodyPr>
            <a:normAutofit fontScale="92500" lnSpcReduction="20000"/>
          </a:bodyPr>
          <a:lstStyle/>
          <a:p>
            <a:r>
              <a:rPr lang="it-IT" dirty="0">
                <a:solidFill>
                  <a:srgbClr val="800000"/>
                </a:solidFill>
                <a:latin typeface="Avenir Light"/>
                <a:cs typeface="Avenir Light"/>
              </a:rPr>
              <a:t>Prima crisi (convulsiva) </a:t>
            </a:r>
          </a:p>
          <a:p>
            <a:pPr lvl="1"/>
            <a:r>
              <a:rPr lang="it-IT" dirty="0">
                <a:latin typeface="Avenir Light"/>
                <a:cs typeface="Avenir Light"/>
              </a:rPr>
              <a:t>Emergenza diagnostica, più che terapeutica</a:t>
            </a:r>
          </a:p>
          <a:p>
            <a:pPr lvl="1"/>
            <a:endParaRPr lang="it-IT" dirty="0">
              <a:latin typeface="Avenir Light"/>
              <a:cs typeface="Avenir Light"/>
            </a:endParaRPr>
          </a:p>
          <a:p>
            <a:r>
              <a:rPr lang="it-IT" dirty="0">
                <a:solidFill>
                  <a:srgbClr val="800000"/>
                </a:solidFill>
                <a:latin typeface="Avenir Light"/>
                <a:cs typeface="Avenir Light"/>
              </a:rPr>
              <a:t>Stato di epilettico convulsivo</a:t>
            </a:r>
          </a:p>
          <a:p>
            <a:pPr lvl="1"/>
            <a:r>
              <a:rPr lang="it-IT" dirty="0">
                <a:latin typeface="Avenir Light"/>
                <a:cs typeface="Avenir Light"/>
              </a:rPr>
              <a:t>Emergenza «vera», rapide ripercussioni sistemiche se non trattato</a:t>
            </a:r>
          </a:p>
          <a:p>
            <a:pPr lvl="1"/>
            <a:endParaRPr lang="it-IT" dirty="0">
              <a:latin typeface="Avenir Light"/>
              <a:cs typeface="Avenir Light"/>
            </a:endParaRPr>
          </a:p>
          <a:p>
            <a:r>
              <a:rPr lang="it-IT" dirty="0">
                <a:solidFill>
                  <a:srgbClr val="800000"/>
                </a:solidFill>
                <a:latin typeface="Avenir Light"/>
                <a:cs typeface="Avenir Light"/>
              </a:rPr>
              <a:t>Stato di epilettico non convulsivo</a:t>
            </a:r>
          </a:p>
          <a:p>
            <a:pPr lvl="1"/>
            <a:r>
              <a:rPr lang="it-IT" dirty="0">
                <a:latin typeface="Avenir Light"/>
                <a:cs typeface="Avenir Light"/>
              </a:rPr>
              <a:t>Frequente ritardo diagnostico e terapeutico</a:t>
            </a:r>
          </a:p>
          <a:p>
            <a:pPr lvl="1"/>
            <a:r>
              <a:rPr lang="it-IT" dirty="0">
                <a:latin typeface="Avenir Light"/>
                <a:cs typeface="Avenir Light"/>
              </a:rPr>
              <a:t>Minori ripercussioni sistemiche immediate, ma frequente evoluzione in forme refrattarie</a:t>
            </a:r>
          </a:p>
          <a:p>
            <a:endParaRPr lang="it-IT" dirty="0"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0491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3500" b="1" dirty="0">
                <a:solidFill>
                  <a:srgbClr val="1460A8"/>
                </a:solidFill>
                <a:latin typeface="Avenir Light"/>
                <a:cs typeface="Avenir Light"/>
              </a:rPr>
              <a:t>Prima crisi convulsiva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>
                <a:latin typeface="Avenir Light"/>
                <a:cs typeface="Avenir Light"/>
              </a:rPr>
              <a:t>Può essere l’esordio di una epilessia, l’evoluzione di epilessia misconosciuta ma…</a:t>
            </a:r>
          </a:p>
          <a:p>
            <a:endParaRPr lang="it-IT" dirty="0">
              <a:latin typeface="Avenir Light"/>
              <a:cs typeface="Avenir Light"/>
            </a:endParaRPr>
          </a:p>
          <a:p>
            <a:r>
              <a:rPr lang="it-IT" dirty="0">
                <a:latin typeface="Avenir Light"/>
                <a:cs typeface="Avenir Light"/>
              </a:rPr>
              <a:t>In circa la metà dei casi (nella popolazione adulta) si tratta di una CRISI SINTOMATICA ACUTA ovvero…</a:t>
            </a:r>
          </a:p>
          <a:p>
            <a:endParaRPr lang="it-IT" dirty="0">
              <a:latin typeface="Avenir Light"/>
              <a:cs typeface="Avenir Light"/>
            </a:endParaRPr>
          </a:p>
          <a:p>
            <a:r>
              <a:rPr lang="it-IT" altLang="it-IT" sz="2800" dirty="0">
                <a:latin typeface="Avenir Light"/>
                <a:cs typeface="Avenir Light"/>
              </a:rPr>
              <a:t>Crisi epilettica che si verifica in stretta associazione temporale con un danno sistemico, tossico o con una lesione cerebrale acuta </a:t>
            </a:r>
            <a:r>
              <a:rPr lang="it-IT" altLang="it-IT" sz="1800" dirty="0">
                <a:latin typeface="Avenir Light"/>
                <a:cs typeface="Avenir Light"/>
              </a:rPr>
              <a:t>(Beghi et al., </a:t>
            </a:r>
            <a:r>
              <a:rPr lang="it-IT" altLang="it-IT" sz="1800" dirty="0" err="1">
                <a:latin typeface="Avenir Light"/>
                <a:cs typeface="Avenir Light"/>
              </a:rPr>
              <a:t>Epilepsia</a:t>
            </a:r>
            <a:r>
              <a:rPr lang="it-IT" altLang="it-IT" sz="1800" dirty="0">
                <a:latin typeface="Avenir Light"/>
                <a:cs typeface="Avenir Light"/>
              </a:rPr>
              <a:t> 2010)</a:t>
            </a:r>
          </a:p>
          <a:p>
            <a:pPr lvl="1"/>
            <a:r>
              <a:rPr lang="it-IT" altLang="it-IT" sz="2400" dirty="0">
                <a:solidFill>
                  <a:schemeClr val="tx2"/>
                </a:solidFill>
                <a:latin typeface="Avenir Light"/>
                <a:cs typeface="Avenir Light"/>
              </a:rPr>
              <a:t>Plausibilità temporale e biologica del fattore causale</a:t>
            </a:r>
          </a:p>
          <a:p>
            <a:endParaRPr lang="it-IT" dirty="0"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7753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3500" b="1" dirty="0">
                <a:solidFill>
                  <a:srgbClr val="1460A8"/>
                </a:solidFill>
                <a:latin typeface="Avenir Light"/>
                <a:cs typeface="Avenir Light"/>
              </a:rPr>
              <a:t>CRISI SINTOMATICHE ACUTE: CAUSE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it-IT" dirty="0">
                <a:latin typeface="Avenir Light"/>
                <a:cs typeface="Avenir Light"/>
              </a:rPr>
              <a:t>Neurologiche</a:t>
            </a:r>
          </a:p>
          <a:p>
            <a:pPr lvl="1"/>
            <a:r>
              <a:rPr lang="it-IT" dirty="0">
                <a:latin typeface="Avenir Light"/>
                <a:cs typeface="Avenir Light"/>
              </a:rPr>
              <a:t>Cerebrovascolari</a:t>
            </a:r>
          </a:p>
          <a:p>
            <a:pPr lvl="2"/>
            <a:r>
              <a:rPr lang="it-IT" dirty="0">
                <a:latin typeface="Avenir Light"/>
                <a:cs typeface="Avenir Light"/>
              </a:rPr>
              <a:t>Ischemiche</a:t>
            </a:r>
          </a:p>
          <a:p>
            <a:pPr lvl="2"/>
            <a:r>
              <a:rPr lang="it-IT" dirty="0">
                <a:latin typeface="Avenir Light"/>
                <a:cs typeface="Avenir Light"/>
              </a:rPr>
              <a:t>Emorragiche</a:t>
            </a:r>
          </a:p>
          <a:p>
            <a:pPr lvl="2"/>
            <a:r>
              <a:rPr lang="it-IT" dirty="0">
                <a:latin typeface="Avenir Light"/>
                <a:cs typeface="Avenir Light"/>
              </a:rPr>
              <a:t>Trombosi venosa</a:t>
            </a:r>
          </a:p>
          <a:p>
            <a:pPr lvl="2"/>
            <a:r>
              <a:rPr lang="it-IT" dirty="0">
                <a:latin typeface="Avenir Light"/>
                <a:cs typeface="Avenir Light"/>
              </a:rPr>
              <a:t>ESA</a:t>
            </a:r>
          </a:p>
          <a:p>
            <a:pPr lvl="2"/>
            <a:r>
              <a:rPr lang="it-IT" dirty="0">
                <a:latin typeface="Avenir Light"/>
                <a:cs typeface="Avenir Light"/>
              </a:rPr>
              <a:t>Anossia</a:t>
            </a:r>
          </a:p>
          <a:p>
            <a:pPr lvl="1"/>
            <a:r>
              <a:rPr lang="it-IT" dirty="0">
                <a:latin typeface="Avenir Light"/>
                <a:cs typeface="Avenir Light"/>
              </a:rPr>
              <a:t>Traumatiche</a:t>
            </a:r>
          </a:p>
          <a:p>
            <a:pPr lvl="1"/>
            <a:r>
              <a:rPr lang="it-IT" dirty="0">
                <a:latin typeface="Avenir Light"/>
                <a:cs typeface="Avenir Light"/>
              </a:rPr>
              <a:t>Tumorali</a:t>
            </a:r>
          </a:p>
          <a:p>
            <a:pPr lvl="1"/>
            <a:r>
              <a:rPr lang="it-IT" dirty="0">
                <a:latin typeface="Avenir Light"/>
                <a:cs typeface="Avenir Light"/>
              </a:rPr>
              <a:t>Infettive</a:t>
            </a:r>
          </a:p>
          <a:p>
            <a:pPr lvl="2"/>
            <a:r>
              <a:rPr lang="it-IT" dirty="0">
                <a:latin typeface="Avenir Light"/>
                <a:cs typeface="Avenir Light"/>
              </a:rPr>
              <a:t>Meningiti, encefaliti, ascessi</a:t>
            </a:r>
          </a:p>
          <a:p>
            <a:pPr lvl="1"/>
            <a:r>
              <a:rPr lang="it-IT" dirty="0">
                <a:latin typeface="Avenir Light"/>
                <a:cs typeface="Avenir Light"/>
              </a:rPr>
              <a:t>Disimmuni</a:t>
            </a:r>
          </a:p>
          <a:p>
            <a:pPr lvl="1"/>
            <a:r>
              <a:rPr lang="it-IT" dirty="0">
                <a:latin typeface="Avenir Light"/>
                <a:cs typeface="Avenir Light"/>
              </a:rPr>
              <a:t>Post-chirurgiche</a:t>
            </a:r>
          </a:p>
          <a:p>
            <a:pPr lvl="1"/>
            <a:r>
              <a:rPr lang="it-IT" dirty="0">
                <a:latin typeface="Avenir Light"/>
                <a:cs typeface="Avenir Light"/>
              </a:rPr>
              <a:t>PRES </a:t>
            </a:r>
          </a:p>
          <a:p>
            <a:pPr lvl="2"/>
            <a:r>
              <a:rPr lang="it-IT" dirty="0">
                <a:latin typeface="Avenir Light"/>
                <a:cs typeface="Avenir Light"/>
              </a:rPr>
              <a:t>Trapiantati</a:t>
            </a:r>
          </a:p>
          <a:p>
            <a:pPr lvl="2"/>
            <a:r>
              <a:rPr lang="it-IT" dirty="0">
                <a:latin typeface="Avenir Light"/>
                <a:cs typeface="Avenir Light"/>
              </a:rPr>
              <a:t>Eclampsia</a:t>
            </a:r>
          </a:p>
          <a:p>
            <a:pPr lvl="2"/>
            <a:r>
              <a:rPr lang="it-IT" dirty="0">
                <a:latin typeface="Avenir Light"/>
                <a:cs typeface="Avenir Light"/>
              </a:rPr>
              <a:t>Pz. ematologici sottoposti a chemioterapia</a:t>
            </a:r>
          </a:p>
          <a:p>
            <a:pPr lvl="1"/>
            <a:endParaRPr lang="it-IT" dirty="0">
              <a:latin typeface="Avenir Light"/>
              <a:cs typeface="Avenir Light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it-IT" dirty="0">
                <a:latin typeface="Avenir Light"/>
                <a:cs typeface="Avenir Light"/>
              </a:rPr>
              <a:t>Metabolico/Tossiche</a:t>
            </a:r>
          </a:p>
          <a:p>
            <a:pPr lvl="1"/>
            <a:r>
              <a:rPr lang="it-IT" dirty="0">
                <a:latin typeface="Avenir Light"/>
                <a:cs typeface="Avenir Light"/>
              </a:rPr>
              <a:t>Disionie</a:t>
            </a:r>
          </a:p>
          <a:p>
            <a:pPr lvl="2"/>
            <a:r>
              <a:rPr lang="it-IT" dirty="0" err="1">
                <a:latin typeface="Avenir Light"/>
                <a:cs typeface="Avenir Light"/>
              </a:rPr>
              <a:t>Iposodiemia</a:t>
            </a:r>
            <a:endParaRPr lang="it-IT" dirty="0">
              <a:latin typeface="Avenir Light"/>
              <a:cs typeface="Avenir Light"/>
            </a:endParaRPr>
          </a:p>
          <a:p>
            <a:pPr lvl="2"/>
            <a:r>
              <a:rPr lang="it-IT" dirty="0">
                <a:latin typeface="Avenir Light"/>
                <a:cs typeface="Avenir Light"/>
              </a:rPr>
              <a:t>Ipercalcemia</a:t>
            </a:r>
          </a:p>
          <a:p>
            <a:pPr lvl="1"/>
            <a:r>
              <a:rPr lang="it-IT" dirty="0">
                <a:latin typeface="Avenir Light"/>
                <a:cs typeface="Avenir Light"/>
              </a:rPr>
              <a:t>Ipoglicemia</a:t>
            </a:r>
          </a:p>
          <a:p>
            <a:pPr lvl="1"/>
            <a:r>
              <a:rPr lang="it-IT" dirty="0">
                <a:latin typeface="Avenir Light"/>
                <a:cs typeface="Avenir Light"/>
              </a:rPr>
              <a:t>Sospensione alcool o farmaci</a:t>
            </a:r>
          </a:p>
          <a:p>
            <a:pPr lvl="2"/>
            <a:r>
              <a:rPr lang="it-IT" dirty="0">
                <a:latin typeface="Avenir Light"/>
                <a:cs typeface="Avenir Light"/>
              </a:rPr>
              <a:t>BDZ</a:t>
            </a:r>
          </a:p>
          <a:p>
            <a:pPr lvl="1"/>
            <a:r>
              <a:rPr lang="it-IT" dirty="0">
                <a:latin typeface="Avenir Light"/>
                <a:cs typeface="Avenir Light"/>
              </a:rPr>
              <a:t>Farmaci o sostanze illecite</a:t>
            </a:r>
          </a:p>
          <a:p>
            <a:pPr lvl="2"/>
            <a:r>
              <a:rPr lang="it-IT" dirty="0">
                <a:latin typeface="Avenir Light"/>
                <a:cs typeface="Avenir Light"/>
              </a:rPr>
              <a:t>Immunosoppressori</a:t>
            </a:r>
          </a:p>
          <a:p>
            <a:pPr lvl="2"/>
            <a:r>
              <a:rPr lang="it-IT" dirty="0" err="1">
                <a:latin typeface="Avenir Light"/>
                <a:cs typeface="Avenir Light"/>
              </a:rPr>
              <a:t>Chinolonici</a:t>
            </a:r>
            <a:r>
              <a:rPr lang="it-IT" dirty="0">
                <a:latin typeface="Avenir Light"/>
                <a:cs typeface="Avenir Light"/>
              </a:rPr>
              <a:t>, </a:t>
            </a:r>
            <a:r>
              <a:rPr lang="it-IT" dirty="0" err="1">
                <a:latin typeface="Avenir Light"/>
                <a:cs typeface="Avenir Light"/>
              </a:rPr>
              <a:t>Metronidazolo</a:t>
            </a:r>
            <a:endParaRPr lang="it-IT" dirty="0">
              <a:latin typeface="Avenir Light"/>
              <a:cs typeface="Avenir Light"/>
            </a:endParaRPr>
          </a:p>
          <a:p>
            <a:pPr lvl="2"/>
            <a:r>
              <a:rPr lang="it-IT" dirty="0" err="1">
                <a:latin typeface="Avenir Light"/>
                <a:cs typeface="Avenir Light"/>
              </a:rPr>
              <a:t>Clozapina</a:t>
            </a:r>
            <a:endParaRPr lang="it-IT" dirty="0">
              <a:latin typeface="Avenir Light"/>
              <a:cs typeface="Avenir Light"/>
            </a:endParaRPr>
          </a:p>
          <a:p>
            <a:pPr lvl="1"/>
            <a:r>
              <a:rPr lang="it-IT" dirty="0">
                <a:latin typeface="Avenir Light"/>
                <a:cs typeface="Avenir Light"/>
              </a:rPr>
              <a:t>Porfiria</a:t>
            </a:r>
          </a:p>
          <a:p>
            <a:pPr lvl="1"/>
            <a:r>
              <a:rPr lang="it-IT" dirty="0">
                <a:latin typeface="Avenir Light"/>
                <a:cs typeface="Avenir Light"/>
              </a:rPr>
              <a:t>Sepsi</a:t>
            </a:r>
          </a:p>
          <a:p>
            <a:pPr lvl="1"/>
            <a:endParaRPr lang="it-IT" dirty="0"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853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it-IT" sz="3500" b="1" dirty="0">
                <a:solidFill>
                  <a:srgbClr val="1460A8"/>
                </a:solidFill>
                <a:latin typeface="Avenir Light"/>
                <a:cs typeface="Avenir Light"/>
              </a:rPr>
              <a:t>CRISI SINTOMATICHE ACUTE: DIAGNOSI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689051"/>
          </a:xfrm>
        </p:spPr>
        <p:txBody>
          <a:bodyPr>
            <a:normAutofit fontScale="92500" lnSpcReduction="20000"/>
          </a:bodyPr>
          <a:lstStyle/>
          <a:p>
            <a:r>
              <a:rPr lang="it-IT" dirty="0">
                <a:latin typeface="Avenir Light"/>
                <a:cs typeface="Avenir Light"/>
              </a:rPr>
              <a:t>Informazioni anamnestiche fondamentali.</a:t>
            </a:r>
          </a:p>
          <a:p>
            <a:pPr lvl="1"/>
            <a:r>
              <a:rPr lang="it-IT" dirty="0">
                <a:latin typeface="Avenir Light"/>
                <a:cs typeface="Avenir Light"/>
              </a:rPr>
              <a:t>Epilessia pregressa o attiva</a:t>
            </a:r>
          </a:p>
          <a:p>
            <a:pPr lvl="1"/>
            <a:r>
              <a:rPr lang="it-IT" dirty="0">
                <a:latin typeface="Avenir Light"/>
                <a:cs typeface="Avenir Light"/>
              </a:rPr>
              <a:t>Patologie in atto</a:t>
            </a:r>
          </a:p>
          <a:p>
            <a:pPr lvl="1"/>
            <a:r>
              <a:rPr lang="it-IT" dirty="0">
                <a:latin typeface="Avenir Light"/>
                <a:cs typeface="Avenir Light"/>
              </a:rPr>
              <a:t>Abitudini voluttuarie e/o farmaci assunti o sospesi</a:t>
            </a:r>
          </a:p>
          <a:p>
            <a:endParaRPr lang="it-IT" dirty="0">
              <a:latin typeface="Avenir Light"/>
              <a:cs typeface="Avenir Ligh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979" y="1663501"/>
            <a:ext cx="8278813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72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it-IT" sz="3500" b="1" dirty="0">
                <a:solidFill>
                  <a:srgbClr val="1460A8"/>
                </a:solidFill>
                <a:latin typeface="Avenir Light"/>
                <a:cs typeface="Avenir Light"/>
              </a:rPr>
              <a:t>CRISI SINTOMATICHE ACUTE: DIAGNOSI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77500" lnSpcReduction="20000"/>
          </a:bodyPr>
          <a:lstStyle/>
          <a:p>
            <a:r>
              <a:rPr lang="it-IT" dirty="0">
                <a:solidFill>
                  <a:srgbClr val="800000"/>
                </a:solidFill>
                <a:latin typeface="Avenir Light"/>
                <a:cs typeface="Avenir Light"/>
              </a:rPr>
              <a:t>Ematochimici</a:t>
            </a:r>
          </a:p>
          <a:p>
            <a:pPr lvl="1"/>
            <a:r>
              <a:rPr lang="it-IT" dirty="0">
                <a:latin typeface="Avenir Light"/>
                <a:cs typeface="Avenir Light"/>
              </a:rPr>
              <a:t>Emocromo, glicemia, ioni, funzione epatica e renale, </a:t>
            </a:r>
            <a:r>
              <a:rPr lang="it-IT" dirty="0" err="1">
                <a:latin typeface="Avenir Light"/>
                <a:cs typeface="Avenir Light"/>
              </a:rPr>
              <a:t>alcoolemia</a:t>
            </a:r>
            <a:r>
              <a:rPr lang="it-IT" dirty="0">
                <a:latin typeface="Avenir Light"/>
                <a:cs typeface="Avenir Light"/>
              </a:rPr>
              <a:t>, tossicologici</a:t>
            </a:r>
          </a:p>
          <a:p>
            <a:pPr lvl="1"/>
            <a:endParaRPr lang="it-IT" dirty="0">
              <a:latin typeface="Avenir Light"/>
              <a:cs typeface="Avenir Light"/>
            </a:endParaRPr>
          </a:p>
          <a:p>
            <a:r>
              <a:rPr lang="it-IT" dirty="0">
                <a:solidFill>
                  <a:srgbClr val="800000"/>
                </a:solidFill>
                <a:latin typeface="Avenir Light"/>
                <a:cs typeface="Avenir Light"/>
              </a:rPr>
              <a:t>TC cranio urgente</a:t>
            </a:r>
          </a:p>
          <a:p>
            <a:endParaRPr lang="it-IT" dirty="0">
              <a:latin typeface="Avenir Light"/>
              <a:cs typeface="Avenir Light"/>
            </a:endParaRPr>
          </a:p>
          <a:p>
            <a:r>
              <a:rPr lang="it-IT" dirty="0">
                <a:solidFill>
                  <a:srgbClr val="800000"/>
                </a:solidFill>
                <a:latin typeface="Avenir Light"/>
                <a:cs typeface="Avenir Light"/>
              </a:rPr>
              <a:t>Rachicentes</a:t>
            </a:r>
            <a:r>
              <a:rPr lang="it-IT" dirty="0">
                <a:latin typeface="Avenir Light"/>
                <a:cs typeface="Avenir Light"/>
              </a:rPr>
              <a:t>i in condizioni particolari</a:t>
            </a:r>
          </a:p>
          <a:p>
            <a:pPr lvl="1"/>
            <a:endParaRPr lang="it-IT" dirty="0">
              <a:latin typeface="Avenir Light"/>
              <a:cs typeface="Avenir Light"/>
            </a:endParaRPr>
          </a:p>
          <a:p>
            <a:r>
              <a:rPr lang="it-IT" dirty="0">
                <a:solidFill>
                  <a:srgbClr val="800000"/>
                </a:solidFill>
                <a:latin typeface="Avenir Light"/>
                <a:cs typeface="Avenir Light"/>
              </a:rPr>
              <a:t>EEG </a:t>
            </a:r>
            <a:r>
              <a:rPr lang="it-IT" dirty="0">
                <a:latin typeface="Avenir Light"/>
                <a:cs typeface="Avenir Light"/>
              </a:rPr>
              <a:t>non appena possibile</a:t>
            </a:r>
          </a:p>
          <a:p>
            <a:pPr lvl="1"/>
            <a:r>
              <a:rPr lang="it-IT" dirty="0">
                <a:latin typeface="Avenir Light"/>
                <a:cs typeface="Avenir Light"/>
              </a:rPr>
              <a:t>Riscontro di pattern tipici di epilessie</a:t>
            </a:r>
          </a:p>
          <a:p>
            <a:pPr lvl="1"/>
            <a:r>
              <a:rPr lang="it-IT" dirty="0">
                <a:latin typeface="Avenir Light"/>
                <a:cs typeface="Avenir Light"/>
              </a:rPr>
              <a:t>Riscontro di </a:t>
            </a:r>
            <a:r>
              <a:rPr lang="it-IT" dirty="0" err="1">
                <a:latin typeface="Avenir Light"/>
                <a:cs typeface="Avenir Light"/>
              </a:rPr>
              <a:t>patterns</a:t>
            </a:r>
            <a:r>
              <a:rPr lang="it-IT" dirty="0">
                <a:latin typeface="Avenir Light"/>
                <a:cs typeface="Avenir Light"/>
              </a:rPr>
              <a:t> periodici e/o anomalie postcritiche</a:t>
            </a:r>
          </a:p>
          <a:p>
            <a:pPr lvl="1"/>
            <a:r>
              <a:rPr lang="it-IT" dirty="0">
                <a:latin typeface="Avenir Light"/>
                <a:cs typeface="Avenir Light"/>
              </a:rPr>
              <a:t>Ricerca di crisi non convulsive </a:t>
            </a:r>
          </a:p>
        </p:txBody>
      </p:sp>
    </p:spTree>
    <p:extLst>
      <p:ext uri="{BB962C8B-B14F-4D97-AF65-F5344CB8AC3E}">
        <p14:creationId xmlns:p14="http://schemas.microsoft.com/office/powerpoint/2010/main" xmlns="" val="30894743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7343</TotalTime>
  <Words>836</Words>
  <Application>Microsoft Macintosh PowerPoint</Application>
  <PresentationFormat>Presentazione su schermo (4:3)</PresentationFormat>
  <Paragraphs>175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Diapositiva 1</vt:lpstr>
      <vt:lpstr>Diapositiva 2</vt:lpstr>
      <vt:lpstr>Diapositiva 3</vt:lpstr>
      <vt:lpstr>Diapositiva 4</vt:lpstr>
      <vt:lpstr>Quali sono le emergenze in epilessia?</vt:lpstr>
      <vt:lpstr>Prima crisi convulsiva</vt:lpstr>
      <vt:lpstr>CRISI SINTOMATICHE ACUTE: CAUSE</vt:lpstr>
      <vt:lpstr>CRISI SINTOMATICHE ACUTE: DIAGNOSI</vt:lpstr>
      <vt:lpstr>CRISI SINTOMATICHE ACUTE: DIAGNOSI</vt:lpstr>
      <vt:lpstr>CRISI SINTOMATICHE ACUTE: DIAGNOSI</vt:lpstr>
      <vt:lpstr>CRISI SINTOMATICHE ACUTE: TERAPIA</vt:lpstr>
      <vt:lpstr>Diapositiva 12</vt:lpstr>
      <vt:lpstr>Diapositiva 13</vt:lpstr>
      <vt:lpstr>CRISI SINTOMATICHE ACUTE: TERAPIA</vt:lpstr>
      <vt:lpstr>Diapositiva 15</vt:lpstr>
      <vt:lpstr>STATO EPILETTICO</vt:lpstr>
      <vt:lpstr>Diapositiva 17</vt:lpstr>
      <vt:lpstr>Diapositiva 18</vt:lpstr>
      <vt:lpstr>Trattamenti e fasi</vt:lpstr>
      <vt:lpstr>Diapositiva 20</vt:lpstr>
      <vt:lpstr>STATUS PRECOCE: quale BDZ?</vt:lpstr>
      <vt:lpstr>Diapositiva 22</vt:lpstr>
      <vt:lpstr>Diapositiva 23</vt:lpstr>
      <vt:lpstr>BDZ nel setting pre-ospedaliero</vt:lpstr>
      <vt:lpstr>Crisi epilettica in età pediatrica</vt:lpstr>
      <vt:lpstr>Diapositiva 26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PERCORSI PRECHIRURGICI ADULTO IN REGIONE PIEMONTE</dc:title>
  <dc:creator>Utente</dc:creator>
  <cp:lastModifiedBy>g.angelopulos</cp:lastModifiedBy>
  <cp:revision>101</cp:revision>
  <dcterms:created xsi:type="dcterms:W3CDTF">2015-11-04T12:15:35Z</dcterms:created>
  <dcterms:modified xsi:type="dcterms:W3CDTF">2021-05-31T08:41:35Z</dcterms:modified>
</cp:coreProperties>
</file>